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drawings/drawing2.xml" ContentType="application/vnd.openxmlformats-officedocument.drawingml.chartshapes+xml"/>
  <Override PartName="/ppt/charts/chart8.xml" ContentType="application/vnd.openxmlformats-officedocument.drawingml.chart+xml"/>
  <Override PartName="/ppt/drawings/drawing3.xml" ContentType="application/vnd.openxmlformats-officedocument.drawingml.chartshapes+xml"/>
  <Override PartName="/ppt/notesSlides/notesSlide13.xml" ContentType="application/vnd.openxmlformats-officedocument.presentationml.notesSlide+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Override PartName="/ppt/charts/colors8.xml" ContentType="application/vnd.ms-office.chartcolorstyle+xml"/>
  <Override PartName="/ppt/charts/style8.xml" ContentType="application/vnd.ms-office.chartstyle+xml"/>
  <Override PartName="/ppt/charts/colors9.xml" ContentType="application/vnd.ms-office.chartcolorstyle+xml"/>
  <Override PartName="/ppt/charts/style9.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78" r:id="rId2"/>
    <p:sldId id="258" r:id="rId3"/>
    <p:sldId id="267" r:id="rId4"/>
    <p:sldId id="265" r:id="rId5"/>
    <p:sldId id="266" r:id="rId6"/>
    <p:sldId id="269" r:id="rId7"/>
    <p:sldId id="277" r:id="rId8"/>
    <p:sldId id="268" r:id="rId9"/>
    <p:sldId id="276" r:id="rId10"/>
    <p:sldId id="264" r:id="rId11"/>
    <p:sldId id="274" r:id="rId12"/>
    <p:sldId id="271" r:id="rId13"/>
    <p:sldId id="275" r:id="rId14"/>
    <p:sldId id="272" r:id="rId15"/>
  </p:sldIdLst>
  <p:sldSz cx="12192000" cy="6858000"/>
  <p:notesSz cx="6815138"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96596" autoAdjust="0"/>
  </p:normalViewPr>
  <p:slideViewPr>
    <p:cSldViewPr snapToGrid="0">
      <p:cViewPr varScale="1">
        <p:scale>
          <a:sx n="90" d="100"/>
          <a:sy n="90" d="100"/>
        </p:scale>
        <p:origin x="-168" y="-108"/>
      </p:cViewPr>
      <p:guideLst>
        <p:guide orient="horz" pos="2160"/>
        <p:guide pos="3840"/>
      </p:guideLst>
    </p:cSldViewPr>
  </p:slideViewPr>
  <p:notesTextViewPr>
    <p:cViewPr>
      <p:scale>
        <a:sx n="1" d="1"/>
        <a:sy n="1" d="1"/>
      </p:scale>
      <p:origin x="0" y="0"/>
    </p:cViewPr>
  </p:notesTextViewPr>
  <p:notesViewPr>
    <p:cSldViewPr snapToGrid="0">
      <p:cViewPr varScale="1">
        <p:scale>
          <a:sx n="55" d="100"/>
          <a:sy n="55" d="100"/>
        </p:scale>
        <p:origin x="253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microsoft.com/office/2011/relationships/chartColorStyle" Target="colors6.xml"/><Relationship Id="rId2" Type="http://schemas.openxmlformats.org/officeDocument/2006/relationships/chartUserShapes" Target="../drawings/drawing2.xml"/><Relationship Id="rId1" Type="http://schemas.openxmlformats.org/officeDocument/2006/relationships/package" Target="../embeddings/Microsoft_Excel_Worksheet7.xlsx"/><Relationship Id="rId4" Type="http://schemas.microsoft.com/office/2011/relationships/chartStyle" Target="style6.xml"/></Relationships>
</file>

<file path=ppt/charts/_rels/chart8.xml.rels><?xml version="1.0" encoding="UTF-8" standalone="yes"?>
<Relationships xmlns="http://schemas.openxmlformats.org/package/2006/relationships"><Relationship Id="rId3" Type="http://schemas.microsoft.com/office/2011/relationships/chartColorStyle" Target="colors7.xml"/><Relationship Id="rId2" Type="http://schemas.openxmlformats.org/officeDocument/2006/relationships/chartUserShapes" Target="../drawings/drawing3.xml"/><Relationship Id="rId1" Type="http://schemas.openxmlformats.org/officeDocument/2006/relationships/package" Target="../embeddings/Microsoft_Excel_Worksheet8.xlsx"/><Relationship Id="rId4" Type="http://schemas.microsoft.com/office/2011/relationships/chartStyle" Target="style7.xml"/></Relationships>
</file>

<file path=ppt/charts/_rels/chart9.xml.rels><?xml version="1.0" encoding="UTF-8" standalone="yes"?>
<Relationships xmlns="http://schemas.openxmlformats.org/package/2006/relationships"><Relationship Id="rId3" Type="http://schemas.microsoft.com/office/2011/relationships/chartColorStyle" Target="colors8.xml"/><Relationship Id="rId2" Type="http://schemas.openxmlformats.org/officeDocument/2006/relationships/chartUserShapes" Target="../drawings/drawing4.xml"/><Relationship Id="rId1" Type="http://schemas.openxmlformats.org/officeDocument/2006/relationships/package" Target="../embeddings/Microsoft_Excel_Worksheet9.xlsx"/><Relationship Id="rId4"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280611662672603E-2"/>
          <c:y val="2.957414984698965E-2"/>
          <c:w val="0.94943436418273808"/>
          <c:h val="0.79034143657806966"/>
        </c:manualLayout>
      </c:layout>
      <c:barChart>
        <c:barDir val="col"/>
        <c:grouping val="clustered"/>
        <c:varyColors val="0"/>
        <c:ser>
          <c:idx val="2"/>
          <c:order val="2"/>
          <c:tx>
            <c:strRef>
              <c:f>Sheet1!$D$1</c:f>
              <c:strCache>
                <c:ptCount val="1"/>
                <c:pt idx="0">
                  <c:v>Output gap in BG (rhs)</c:v>
                </c:pt>
              </c:strCache>
            </c:strRef>
          </c:tx>
          <c:spPr>
            <a:solidFill>
              <a:schemeClr val="accent3"/>
            </a:solidFill>
            <a:ln>
              <a:noFill/>
            </a:ln>
            <a:effectLst/>
          </c:spPr>
          <c:invertIfNegative val="0"/>
          <c:cat>
            <c:numRef>
              <c:f>Sheet1!$A$2:$A$9</c:f>
              <c:numCache>
                <c:formatCode>General</c:formatCode>
                <c:ptCount val="8"/>
                <c:pt idx="0">
                  <c:v>2007</c:v>
                </c:pt>
                <c:pt idx="1">
                  <c:v>2008</c:v>
                </c:pt>
                <c:pt idx="2">
                  <c:v>2009</c:v>
                </c:pt>
                <c:pt idx="3">
                  <c:v>2010</c:v>
                </c:pt>
                <c:pt idx="4">
                  <c:v>2011</c:v>
                </c:pt>
                <c:pt idx="5">
                  <c:v>2012</c:v>
                </c:pt>
                <c:pt idx="6">
                  <c:v>2013</c:v>
                </c:pt>
                <c:pt idx="7">
                  <c:v>2014</c:v>
                </c:pt>
              </c:numCache>
            </c:numRef>
          </c:cat>
          <c:val>
            <c:numRef>
              <c:f>Sheet1!$D$2:$D$9</c:f>
              <c:numCache>
                <c:formatCode>General</c:formatCode>
                <c:ptCount val="8"/>
                <c:pt idx="0">
                  <c:v>4</c:v>
                </c:pt>
                <c:pt idx="1">
                  <c:v>4.9000000000000004</c:v>
                </c:pt>
                <c:pt idx="2">
                  <c:v>-2.9</c:v>
                </c:pt>
                <c:pt idx="3">
                  <c:v>-3.2</c:v>
                </c:pt>
                <c:pt idx="4">
                  <c:v>-2.4</c:v>
                </c:pt>
                <c:pt idx="5">
                  <c:v>-1.8</c:v>
                </c:pt>
                <c:pt idx="6">
                  <c:v>-2.1</c:v>
                </c:pt>
                <c:pt idx="7">
                  <c:v>-1.8</c:v>
                </c:pt>
              </c:numCache>
            </c:numRef>
          </c:val>
        </c:ser>
        <c:dLbls>
          <c:showLegendKey val="0"/>
          <c:showVal val="0"/>
          <c:showCatName val="0"/>
          <c:showSerName val="0"/>
          <c:showPercent val="0"/>
          <c:showBubbleSize val="0"/>
        </c:dLbls>
        <c:gapWidth val="150"/>
        <c:axId val="91953408"/>
        <c:axId val="91951872"/>
      </c:barChart>
      <c:lineChart>
        <c:grouping val="standard"/>
        <c:varyColors val="0"/>
        <c:ser>
          <c:idx val="0"/>
          <c:order val="0"/>
          <c:tx>
            <c:strRef>
              <c:f>Sheet1!$B$1</c:f>
              <c:strCache>
                <c:ptCount val="1"/>
                <c:pt idx="0">
                  <c:v>Bulgaria</c:v>
                </c:pt>
              </c:strCache>
            </c:strRef>
          </c:tx>
          <c:spPr>
            <a:ln w="38100" cap="rnd">
              <a:solidFill>
                <a:schemeClr val="accent1">
                  <a:lumMod val="75000"/>
                </a:schemeClr>
              </a:solidFill>
              <a:round/>
            </a:ln>
            <a:effectLst/>
          </c:spPr>
          <c:marker>
            <c:symbol val="none"/>
          </c:marker>
          <c:cat>
            <c:numRef>
              <c:f>Sheet1!$A$2:$A$9</c:f>
              <c:numCache>
                <c:formatCode>General</c:formatCode>
                <c:ptCount val="8"/>
                <c:pt idx="0">
                  <c:v>2007</c:v>
                </c:pt>
                <c:pt idx="1">
                  <c:v>2008</c:v>
                </c:pt>
                <c:pt idx="2">
                  <c:v>2009</c:v>
                </c:pt>
                <c:pt idx="3">
                  <c:v>2010</c:v>
                </c:pt>
                <c:pt idx="4">
                  <c:v>2011</c:v>
                </c:pt>
                <c:pt idx="5">
                  <c:v>2012</c:v>
                </c:pt>
                <c:pt idx="6">
                  <c:v>2013</c:v>
                </c:pt>
                <c:pt idx="7">
                  <c:v>2014</c:v>
                </c:pt>
              </c:numCache>
            </c:numRef>
          </c:cat>
          <c:val>
            <c:numRef>
              <c:f>Sheet1!$B$2:$B$9</c:f>
              <c:numCache>
                <c:formatCode>General</c:formatCode>
                <c:ptCount val="8"/>
                <c:pt idx="0">
                  <c:v>6.9</c:v>
                </c:pt>
                <c:pt idx="1">
                  <c:v>5.8</c:v>
                </c:pt>
                <c:pt idx="2">
                  <c:v>-5</c:v>
                </c:pt>
                <c:pt idx="3">
                  <c:v>0.7</c:v>
                </c:pt>
                <c:pt idx="4">
                  <c:v>2</c:v>
                </c:pt>
                <c:pt idx="5">
                  <c:v>0.5</c:v>
                </c:pt>
                <c:pt idx="6">
                  <c:v>1.1000000000000001</c:v>
                </c:pt>
                <c:pt idx="7">
                  <c:v>1.2</c:v>
                </c:pt>
              </c:numCache>
            </c:numRef>
          </c:val>
          <c:smooth val="0"/>
        </c:ser>
        <c:ser>
          <c:idx val="1"/>
          <c:order val="1"/>
          <c:tx>
            <c:strRef>
              <c:f>Sheet1!$C$1</c:f>
              <c:strCache>
                <c:ptCount val="1"/>
                <c:pt idx="0">
                  <c:v>EU</c:v>
                </c:pt>
              </c:strCache>
            </c:strRef>
          </c:tx>
          <c:spPr>
            <a:ln w="38100" cap="rnd">
              <a:solidFill>
                <a:srgbClr val="FF0000"/>
              </a:solidFill>
              <a:round/>
            </a:ln>
            <a:effectLst/>
          </c:spPr>
          <c:marker>
            <c:symbol val="none"/>
          </c:marker>
          <c:cat>
            <c:numRef>
              <c:f>Sheet1!$A$2:$A$9</c:f>
              <c:numCache>
                <c:formatCode>General</c:formatCode>
                <c:ptCount val="8"/>
                <c:pt idx="0">
                  <c:v>2007</c:v>
                </c:pt>
                <c:pt idx="1">
                  <c:v>2008</c:v>
                </c:pt>
                <c:pt idx="2">
                  <c:v>2009</c:v>
                </c:pt>
                <c:pt idx="3">
                  <c:v>2010</c:v>
                </c:pt>
                <c:pt idx="4">
                  <c:v>2011</c:v>
                </c:pt>
                <c:pt idx="5">
                  <c:v>2012</c:v>
                </c:pt>
                <c:pt idx="6">
                  <c:v>2013</c:v>
                </c:pt>
                <c:pt idx="7">
                  <c:v>2014</c:v>
                </c:pt>
              </c:numCache>
            </c:numRef>
          </c:cat>
          <c:val>
            <c:numRef>
              <c:f>Sheet1!$C$2:$C$9</c:f>
              <c:numCache>
                <c:formatCode>General</c:formatCode>
                <c:ptCount val="8"/>
                <c:pt idx="0">
                  <c:v>3.2</c:v>
                </c:pt>
                <c:pt idx="1">
                  <c:v>0.3</c:v>
                </c:pt>
                <c:pt idx="2">
                  <c:v>-4.2</c:v>
                </c:pt>
                <c:pt idx="3">
                  <c:v>2</c:v>
                </c:pt>
                <c:pt idx="4">
                  <c:v>1.6</c:v>
                </c:pt>
                <c:pt idx="5">
                  <c:v>-0.7</c:v>
                </c:pt>
                <c:pt idx="6">
                  <c:v>0.5</c:v>
                </c:pt>
                <c:pt idx="7">
                  <c:v>0.8</c:v>
                </c:pt>
              </c:numCache>
            </c:numRef>
          </c:val>
          <c:smooth val="0"/>
        </c:ser>
        <c:dLbls>
          <c:showLegendKey val="0"/>
          <c:showVal val="0"/>
          <c:showCatName val="0"/>
          <c:showSerName val="0"/>
          <c:showPercent val="0"/>
          <c:showBubbleSize val="0"/>
        </c:dLbls>
        <c:marker val="1"/>
        <c:smooth val="0"/>
        <c:axId val="83916288"/>
        <c:axId val="83917824"/>
      </c:lineChart>
      <c:catAx>
        <c:axId val="8391628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bg-BG"/>
          </a:p>
        </c:txPr>
        <c:crossAx val="83917824"/>
        <c:crosses val="autoZero"/>
        <c:auto val="1"/>
        <c:lblAlgn val="ctr"/>
        <c:lblOffset val="100"/>
        <c:noMultiLvlLbl val="0"/>
      </c:catAx>
      <c:valAx>
        <c:axId val="8391782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bg-BG"/>
          </a:p>
        </c:txPr>
        <c:crossAx val="83916288"/>
        <c:crosses val="autoZero"/>
        <c:crossBetween val="between"/>
      </c:valAx>
      <c:valAx>
        <c:axId val="91951872"/>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bg-BG"/>
          </a:p>
        </c:txPr>
        <c:crossAx val="91953408"/>
        <c:crosses val="max"/>
        <c:crossBetween val="between"/>
      </c:valAx>
      <c:catAx>
        <c:axId val="91953408"/>
        <c:scaling>
          <c:orientation val="minMax"/>
        </c:scaling>
        <c:delete val="1"/>
        <c:axPos val="b"/>
        <c:numFmt formatCode="General" sourceLinked="1"/>
        <c:majorTickMark val="out"/>
        <c:minorTickMark val="none"/>
        <c:tickLblPos val="nextTo"/>
        <c:crossAx val="91951872"/>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bg-BG"/>
        </a:p>
      </c:txPr>
    </c:legend>
    <c:plotVisOnly val="1"/>
    <c:dispBlanksAs val="gap"/>
    <c:showDLblsOverMax val="0"/>
  </c:chart>
  <c:spPr>
    <a:noFill/>
    <a:ln>
      <a:noFill/>
    </a:ln>
    <a:effectLst/>
  </c:spPr>
  <c:txPr>
    <a:bodyPr/>
    <a:lstStyle/>
    <a:p>
      <a:pPr>
        <a:defRPr/>
      </a:pPr>
      <a:endParaRPr lang="bg-BG"/>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NPLs (%)</c:v>
                </c:pt>
              </c:strCache>
            </c:strRef>
          </c:tx>
          <c:spPr>
            <a:solidFill>
              <a:schemeClr val="accent1"/>
            </a:solidFill>
            <a:ln>
              <a:noFill/>
            </a:ln>
            <a:effectLst/>
          </c:spPr>
          <c:invertIfNegative val="0"/>
          <c:cat>
            <c:numRef>
              <c:f>Sheet1!$A$2:$A$9</c:f>
              <c:numCache>
                <c:formatCode>General</c:formatCode>
                <c:ptCount val="8"/>
                <c:pt idx="0">
                  <c:v>2007</c:v>
                </c:pt>
                <c:pt idx="1">
                  <c:v>2008</c:v>
                </c:pt>
                <c:pt idx="2">
                  <c:v>2009</c:v>
                </c:pt>
                <c:pt idx="3">
                  <c:v>2010</c:v>
                </c:pt>
                <c:pt idx="4">
                  <c:v>2011</c:v>
                </c:pt>
                <c:pt idx="5">
                  <c:v>2012</c:v>
                </c:pt>
                <c:pt idx="6">
                  <c:v>2013</c:v>
                </c:pt>
                <c:pt idx="7">
                  <c:v>2014</c:v>
                </c:pt>
              </c:numCache>
            </c:numRef>
          </c:cat>
          <c:val>
            <c:numRef>
              <c:f>Sheet1!$B$2:$B$9</c:f>
              <c:numCache>
                <c:formatCode>General</c:formatCode>
                <c:ptCount val="8"/>
                <c:pt idx="0">
                  <c:v>2.41</c:v>
                </c:pt>
                <c:pt idx="1">
                  <c:v>2.57</c:v>
                </c:pt>
                <c:pt idx="2">
                  <c:v>6.42</c:v>
                </c:pt>
                <c:pt idx="3">
                  <c:v>11.9</c:v>
                </c:pt>
                <c:pt idx="4">
                  <c:v>14.93</c:v>
                </c:pt>
                <c:pt idx="5">
                  <c:v>16.62</c:v>
                </c:pt>
                <c:pt idx="6">
                  <c:v>10.28</c:v>
                </c:pt>
                <c:pt idx="7">
                  <c:v>9.41</c:v>
                </c:pt>
              </c:numCache>
            </c:numRef>
          </c:val>
        </c:ser>
        <c:dLbls>
          <c:showLegendKey val="0"/>
          <c:showVal val="0"/>
          <c:showCatName val="0"/>
          <c:showSerName val="0"/>
          <c:showPercent val="0"/>
          <c:showBubbleSize val="0"/>
        </c:dLbls>
        <c:gapWidth val="219"/>
        <c:overlap val="-27"/>
        <c:axId val="105405824"/>
        <c:axId val="105415808"/>
      </c:barChart>
      <c:lineChart>
        <c:grouping val="standard"/>
        <c:varyColors val="0"/>
        <c:ser>
          <c:idx val="1"/>
          <c:order val="1"/>
          <c:tx>
            <c:strRef>
              <c:f>Sheet1!$C$1</c:f>
              <c:strCache>
                <c:ptCount val="1"/>
                <c:pt idx="0">
                  <c:v>ROA (rhs)</c:v>
                </c:pt>
              </c:strCache>
            </c:strRef>
          </c:tx>
          <c:spPr>
            <a:ln w="28575" cap="rnd">
              <a:solidFill>
                <a:schemeClr val="accent2"/>
              </a:solidFill>
              <a:round/>
            </a:ln>
            <a:effectLst/>
          </c:spPr>
          <c:marker>
            <c:symbol val="none"/>
          </c:marker>
          <c:cat>
            <c:numRef>
              <c:f>Sheet1!$A$2:$A$9</c:f>
              <c:numCache>
                <c:formatCode>General</c:formatCode>
                <c:ptCount val="8"/>
                <c:pt idx="0">
                  <c:v>2007</c:v>
                </c:pt>
                <c:pt idx="1">
                  <c:v>2008</c:v>
                </c:pt>
                <c:pt idx="2">
                  <c:v>2009</c:v>
                </c:pt>
                <c:pt idx="3">
                  <c:v>2010</c:v>
                </c:pt>
                <c:pt idx="4">
                  <c:v>2011</c:v>
                </c:pt>
                <c:pt idx="5">
                  <c:v>2012</c:v>
                </c:pt>
                <c:pt idx="6">
                  <c:v>2013</c:v>
                </c:pt>
                <c:pt idx="7">
                  <c:v>2014</c:v>
                </c:pt>
              </c:numCache>
            </c:numRef>
          </c:cat>
          <c:val>
            <c:numRef>
              <c:f>Sheet1!$C$2:$C$9</c:f>
              <c:numCache>
                <c:formatCode>General</c:formatCode>
                <c:ptCount val="8"/>
                <c:pt idx="0">
                  <c:v>2.35</c:v>
                </c:pt>
                <c:pt idx="1">
                  <c:v>2.14</c:v>
                </c:pt>
                <c:pt idx="2">
                  <c:v>1.1200000000000001</c:v>
                </c:pt>
                <c:pt idx="3">
                  <c:v>0.86</c:v>
                </c:pt>
                <c:pt idx="4">
                  <c:v>0.7</c:v>
                </c:pt>
                <c:pt idx="5">
                  <c:v>0.71</c:v>
                </c:pt>
                <c:pt idx="6">
                  <c:v>0.78</c:v>
                </c:pt>
                <c:pt idx="7">
                  <c:v>0.81</c:v>
                </c:pt>
              </c:numCache>
            </c:numRef>
          </c:val>
          <c:smooth val="0"/>
        </c:ser>
        <c:dLbls>
          <c:showLegendKey val="0"/>
          <c:showVal val="0"/>
          <c:showCatName val="0"/>
          <c:showSerName val="0"/>
          <c:showPercent val="0"/>
          <c:showBubbleSize val="0"/>
        </c:dLbls>
        <c:marker val="1"/>
        <c:smooth val="0"/>
        <c:axId val="105423232"/>
        <c:axId val="105417344"/>
      </c:lineChart>
      <c:catAx>
        <c:axId val="105405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bg-BG"/>
          </a:p>
        </c:txPr>
        <c:crossAx val="105415808"/>
        <c:crosses val="autoZero"/>
        <c:auto val="1"/>
        <c:lblAlgn val="ctr"/>
        <c:lblOffset val="100"/>
        <c:noMultiLvlLbl val="0"/>
      </c:catAx>
      <c:valAx>
        <c:axId val="1054158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bg-BG"/>
          </a:p>
        </c:txPr>
        <c:crossAx val="105405824"/>
        <c:crosses val="autoZero"/>
        <c:crossBetween val="between"/>
      </c:valAx>
      <c:valAx>
        <c:axId val="105417344"/>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bg-BG"/>
          </a:p>
        </c:txPr>
        <c:crossAx val="105423232"/>
        <c:crosses val="max"/>
        <c:crossBetween val="between"/>
      </c:valAx>
      <c:catAx>
        <c:axId val="105423232"/>
        <c:scaling>
          <c:orientation val="minMax"/>
        </c:scaling>
        <c:delete val="1"/>
        <c:axPos val="b"/>
        <c:numFmt formatCode="General" sourceLinked="1"/>
        <c:majorTickMark val="out"/>
        <c:minorTickMark val="none"/>
        <c:tickLblPos val="nextTo"/>
        <c:crossAx val="105417344"/>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bg-BG"/>
        </a:p>
      </c:txPr>
    </c:legend>
    <c:plotVisOnly val="1"/>
    <c:dispBlanksAs val="gap"/>
    <c:showDLblsOverMax val="0"/>
  </c:chart>
  <c:spPr>
    <a:noFill/>
    <a:ln>
      <a:noFill/>
    </a:ln>
    <a:effectLst/>
  </c:spPr>
  <c:txPr>
    <a:bodyPr/>
    <a:lstStyle/>
    <a:p>
      <a:pPr>
        <a:defRPr/>
      </a:pPr>
      <a:endParaRPr lang="bg-BG"/>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Bulgaria</c:v>
                </c:pt>
              </c:strCache>
            </c:strRef>
          </c:tx>
          <c:spPr>
            <a:ln w="38100" cap="rnd">
              <a:solidFill>
                <a:schemeClr val="accent1">
                  <a:lumMod val="75000"/>
                </a:schemeClr>
              </a:solidFill>
              <a:round/>
            </a:ln>
            <a:effectLst/>
          </c:spPr>
          <c:marker>
            <c:symbol val="none"/>
          </c:marker>
          <c:cat>
            <c:numRef>
              <c:f>Sheet1!$A$2:$A$9</c:f>
              <c:numCache>
                <c:formatCode>General</c:formatCode>
                <c:ptCount val="8"/>
                <c:pt idx="0">
                  <c:v>2007</c:v>
                </c:pt>
                <c:pt idx="1">
                  <c:v>2008</c:v>
                </c:pt>
                <c:pt idx="2">
                  <c:v>2009</c:v>
                </c:pt>
                <c:pt idx="3">
                  <c:v>2010</c:v>
                </c:pt>
                <c:pt idx="4">
                  <c:v>2011</c:v>
                </c:pt>
                <c:pt idx="5">
                  <c:v>2012</c:v>
                </c:pt>
                <c:pt idx="6">
                  <c:v>2013</c:v>
                </c:pt>
                <c:pt idx="7">
                  <c:v>2014</c:v>
                </c:pt>
              </c:numCache>
            </c:numRef>
          </c:cat>
          <c:val>
            <c:numRef>
              <c:f>Sheet1!$B$2:$B$9</c:f>
              <c:numCache>
                <c:formatCode>General</c:formatCode>
                <c:ptCount val="8"/>
                <c:pt idx="0">
                  <c:v>6.9</c:v>
                </c:pt>
                <c:pt idx="1">
                  <c:v>5.6</c:v>
                </c:pt>
                <c:pt idx="2">
                  <c:v>6.8</c:v>
                </c:pt>
                <c:pt idx="3">
                  <c:v>10.3</c:v>
                </c:pt>
                <c:pt idx="4">
                  <c:v>11.3</c:v>
                </c:pt>
                <c:pt idx="5">
                  <c:v>12.3</c:v>
                </c:pt>
                <c:pt idx="6">
                  <c:v>13</c:v>
                </c:pt>
                <c:pt idx="7">
                  <c:v>11.6</c:v>
                </c:pt>
              </c:numCache>
            </c:numRef>
          </c:val>
          <c:smooth val="0"/>
        </c:ser>
        <c:ser>
          <c:idx val="1"/>
          <c:order val="1"/>
          <c:tx>
            <c:strRef>
              <c:f>Sheet1!$C$1</c:f>
              <c:strCache>
                <c:ptCount val="1"/>
                <c:pt idx="0">
                  <c:v>EU</c:v>
                </c:pt>
              </c:strCache>
            </c:strRef>
          </c:tx>
          <c:spPr>
            <a:ln w="38100" cap="rnd">
              <a:solidFill>
                <a:srgbClr val="FF0000"/>
              </a:solidFill>
              <a:round/>
            </a:ln>
            <a:effectLst/>
          </c:spPr>
          <c:marker>
            <c:symbol val="none"/>
          </c:marker>
          <c:cat>
            <c:numRef>
              <c:f>Sheet1!$A$2:$A$9</c:f>
              <c:numCache>
                <c:formatCode>General</c:formatCode>
                <c:ptCount val="8"/>
                <c:pt idx="0">
                  <c:v>2007</c:v>
                </c:pt>
                <c:pt idx="1">
                  <c:v>2008</c:v>
                </c:pt>
                <c:pt idx="2">
                  <c:v>2009</c:v>
                </c:pt>
                <c:pt idx="3">
                  <c:v>2010</c:v>
                </c:pt>
                <c:pt idx="4">
                  <c:v>2011</c:v>
                </c:pt>
                <c:pt idx="5">
                  <c:v>2012</c:v>
                </c:pt>
                <c:pt idx="6">
                  <c:v>2013</c:v>
                </c:pt>
                <c:pt idx="7">
                  <c:v>2014</c:v>
                </c:pt>
              </c:numCache>
            </c:numRef>
          </c:cat>
          <c:val>
            <c:numRef>
              <c:f>Sheet1!$C$2:$C$9</c:f>
              <c:numCache>
                <c:formatCode>General</c:formatCode>
                <c:ptCount val="8"/>
                <c:pt idx="0">
                  <c:v>7.2</c:v>
                </c:pt>
                <c:pt idx="1">
                  <c:v>7.1</c:v>
                </c:pt>
                <c:pt idx="2">
                  <c:v>9</c:v>
                </c:pt>
                <c:pt idx="3">
                  <c:v>9.6</c:v>
                </c:pt>
                <c:pt idx="4">
                  <c:v>9.6</c:v>
                </c:pt>
                <c:pt idx="5">
                  <c:v>10.4</c:v>
                </c:pt>
                <c:pt idx="6">
                  <c:v>10.8</c:v>
                </c:pt>
                <c:pt idx="7">
                  <c:v>10.3</c:v>
                </c:pt>
              </c:numCache>
            </c:numRef>
          </c:val>
          <c:smooth val="0"/>
        </c:ser>
        <c:dLbls>
          <c:showLegendKey val="0"/>
          <c:showVal val="0"/>
          <c:showCatName val="0"/>
          <c:showSerName val="0"/>
          <c:showPercent val="0"/>
          <c:showBubbleSize val="0"/>
        </c:dLbls>
        <c:marker val="1"/>
        <c:smooth val="0"/>
        <c:axId val="92037504"/>
        <c:axId val="92039040"/>
      </c:lineChart>
      <c:catAx>
        <c:axId val="92037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bg-BG"/>
          </a:p>
        </c:txPr>
        <c:crossAx val="92039040"/>
        <c:crosses val="autoZero"/>
        <c:auto val="1"/>
        <c:lblAlgn val="ctr"/>
        <c:lblOffset val="100"/>
        <c:noMultiLvlLbl val="0"/>
      </c:catAx>
      <c:valAx>
        <c:axId val="9203904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bg-BG"/>
          </a:p>
        </c:txPr>
        <c:crossAx val="920375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bg-BG"/>
        </a:p>
      </c:txPr>
    </c:legend>
    <c:plotVisOnly val="1"/>
    <c:dispBlanksAs val="gap"/>
    <c:showDLblsOverMax val="0"/>
  </c:chart>
  <c:spPr>
    <a:noFill/>
    <a:ln>
      <a:noFill/>
    </a:ln>
    <a:effectLst/>
  </c:spPr>
  <c:txPr>
    <a:bodyPr/>
    <a:lstStyle/>
    <a:p>
      <a:pPr>
        <a:defRPr/>
      </a:pPr>
      <a:endParaRPr lang="bg-BG"/>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Bulgaria</c:v>
                </c:pt>
              </c:strCache>
            </c:strRef>
          </c:tx>
          <c:spPr>
            <a:ln w="38100" cap="rnd">
              <a:solidFill>
                <a:schemeClr val="accent1">
                  <a:lumMod val="75000"/>
                </a:schemeClr>
              </a:solidFill>
              <a:round/>
            </a:ln>
            <a:effectLst/>
          </c:spPr>
          <c:marker>
            <c:symbol val="none"/>
          </c:marker>
          <c:cat>
            <c:numRef>
              <c:f>Sheet1!$A$2:$A$9</c:f>
              <c:numCache>
                <c:formatCode>General</c:formatCode>
                <c:ptCount val="8"/>
                <c:pt idx="0">
                  <c:v>2007</c:v>
                </c:pt>
                <c:pt idx="1">
                  <c:v>2008</c:v>
                </c:pt>
                <c:pt idx="2">
                  <c:v>2009</c:v>
                </c:pt>
                <c:pt idx="3">
                  <c:v>2010</c:v>
                </c:pt>
                <c:pt idx="4">
                  <c:v>2011</c:v>
                </c:pt>
                <c:pt idx="5">
                  <c:v>2012</c:v>
                </c:pt>
                <c:pt idx="6">
                  <c:v>2013</c:v>
                </c:pt>
                <c:pt idx="7">
                  <c:v>2014</c:v>
                </c:pt>
              </c:numCache>
            </c:numRef>
          </c:cat>
          <c:val>
            <c:numRef>
              <c:f>Sheet1!$B$2:$B$9</c:f>
              <c:numCache>
                <c:formatCode>General</c:formatCode>
                <c:ptCount val="8"/>
                <c:pt idx="0">
                  <c:v>7.6</c:v>
                </c:pt>
                <c:pt idx="1">
                  <c:v>12</c:v>
                </c:pt>
                <c:pt idx="2">
                  <c:v>2.5</c:v>
                </c:pt>
                <c:pt idx="3">
                  <c:v>3</c:v>
                </c:pt>
                <c:pt idx="4">
                  <c:v>3.4</c:v>
                </c:pt>
                <c:pt idx="5">
                  <c:v>2.4</c:v>
                </c:pt>
                <c:pt idx="6">
                  <c:v>0.4</c:v>
                </c:pt>
                <c:pt idx="7">
                  <c:v>-2</c:v>
                </c:pt>
              </c:numCache>
            </c:numRef>
          </c:val>
          <c:smooth val="0"/>
        </c:ser>
        <c:ser>
          <c:idx val="1"/>
          <c:order val="1"/>
          <c:tx>
            <c:strRef>
              <c:f>Sheet1!$C$1</c:f>
              <c:strCache>
                <c:ptCount val="1"/>
                <c:pt idx="0">
                  <c:v>EU</c:v>
                </c:pt>
              </c:strCache>
            </c:strRef>
          </c:tx>
          <c:spPr>
            <a:ln w="38100" cap="rnd">
              <a:solidFill>
                <a:srgbClr val="FF0000"/>
              </a:solidFill>
              <a:round/>
            </a:ln>
            <a:effectLst/>
          </c:spPr>
          <c:marker>
            <c:symbol val="none"/>
          </c:marker>
          <c:cat>
            <c:numRef>
              <c:f>Sheet1!$A$2:$A$9</c:f>
              <c:numCache>
                <c:formatCode>General</c:formatCode>
                <c:ptCount val="8"/>
                <c:pt idx="0">
                  <c:v>2007</c:v>
                </c:pt>
                <c:pt idx="1">
                  <c:v>2008</c:v>
                </c:pt>
                <c:pt idx="2">
                  <c:v>2009</c:v>
                </c:pt>
                <c:pt idx="3">
                  <c:v>2010</c:v>
                </c:pt>
                <c:pt idx="4">
                  <c:v>2011</c:v>
                </c:pt>
                <c:pt idx="5">
                  <c:v>2012</c:v>
                </c:pt>
                <c:pt idx="6">
                  <c:v>2013</c:v>
                </c:pt>
                <c:pt idx="7">
                  <c:v>2014</c:v>
                </c:pt>
              </c:numCache>
            </c:numRef>
          </c:cat>
          <c:val>
            <c:numRef>
              <c:f>Sheet1!$C$2:$C$9</c:f>
              <c:numCache>
                <c:formatCode>General</c:formatCode>
                <c:ptCount val="8"/>
                <c:pt idx="0">
                  <c:v>2.4</c:v>
                </c:pt>
                <c:pt idx="1">
                  <c:v>3.7</c:v>
                </c:pt>
                <c:pt idx="2">
                  <c:v>1</c:v>
                </c:pt>
                <c:pt idx="3">
                  <c:v>2.1</c:v>
                </c:pt>
                <c:pt idx="4">
                  <c:v>3.1</c:v>
                </c:pt>
                <c:pt idx="5">
                  <c:v>2.6</c:v>
                </c:pt>
                <c:pt idx="6">
                  <c:v>1.5</c:v>
                </c:pt>
                <c:pt idx="7">
                  <c:v>0.6</c:v>
                </c:pt>
              </c:numCache>
            </c:numRef>
          </c:val>
          <c:smooth val="0"/>
        </c:ser>
        <c:dLbls>
          <c:showLegendKey val="0"/>
          <c:showVal val="0"/>
          <c:showCatName val="0"/>
          <c:showSerName val="0"/>
          <c:showPercent val="0"/>
          <c:showBubbleSize val="0"/>
        </c:dLbls>
        <c:marker val="1"/>
        <c:smooth val="0"/>
        <c:axId val="80102528"/>
        <c:axId val="80104064"/>
      </c:lineChart>
      <c:catAx>
        <c:axId val="8010252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bg-BG"/>
          </a:p>
        </c:txPr>
        <c:crossAx val="80104064"/>
        <c:crosses val="autoZero"/>
        <c:auto val="1"/>
        <c:lblAlgn val="ctr"/>
        <c:lblOffset val="100"/>
        <c:noMultiLvlLbl val="0"/>
      </c:catAx>
      <c:valAx>
        <c:axId val="801040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bg-BG"/>
          </a:p>
        </c:txPr>
        <c:crossAx val="801025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bg-BG"/>
        </a:p>
      </c:txPr>
    </c:legend>
    <c:plotVisOnly val="1"/>
    <c:dispBlanksAs val="gap"/>
    <c:showDLblsOverMax val="0"/>
  </c:chart>
  <c:spPr>
    <a:noFill/>
    <a:ln>
      <a:noFill/>
    </a:ln>
    <a:effectLst/>
  </c:spPr>
  <c:txPr>
    <a:bodyPr/>
    <a:lstStyle/>
    <a:p>
      <a:pPr>
        <a:defRPr/>
      </a:pPr>
      <a:endParaRPr lang="bg-BG"/>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a:effectLst>
                  <a:outerShdw blurRad="38100" dist="38100" dir="2700000" algn="tl">
                    <a:srgbClr val="000000">
                      <a:alpha val="43137"/>
                    </a:srgbClr>
                  </a:outerShdw>
                </a:effectLst>
                <a:latin typeface="Algerian" panose="04020705040A02060702" pitchFamily="82" charset="0"/>
              </a:defRPr>
            </a:pPr>
            <a:r>
              <a:rPr lang="en-US" sz="3200" dirty="0" smtClean="0">
                <a:effectLst>
                  <a:outerShdw blurRad="38100" dist="38100" dir="2700000" algn="tl">
                    <a:srgbClr val="000000">
                      <a:alpha val="43137"/>
                    </a:srgbClr>
                  </a:outerShdw>
                </a:effectLst>
                <a:latin typeface="Algerian" panose="04020705040A02060702" pitchFamily="82" charset="0"/>
              </a:rPr>
              <a:t>Balance of Payments</a:t>
            </a:r>
            <a:endParaRPr lang="en-US" sz="3200" dirty="0">
              <a:effectLst>
                <a:outerShdw blurRad="38100" dist="38100" dir="2700000" algn="tl">
                  <a:srgbClr val="000000">
                    <a:alpha val="43137"/>
                  </a:srgbClr>
                </a:outerShdw>
              </a:effectLst>
              <a:latin typeface="Algerian" panose="04020705040A02060702" pitchFamily="82" charset="0"/>
            </a:endParaRPr>
          </a:p>
        </c:rich>
      </c:tx>
      <c:layout>
        <c:manualLayout>
          <c:xMode val="edge"/>
          <c:yMode val="edge"/>
          <c:x val="0.37058932100344588"/>
          <c:y val="1.8384176201002321E-2"/>
        </c:manualLayout>
      </c:layout>
      <c:overlay val="0"/>
    </c:title>
    <c:autoTitleDeleted val="0"/>
    <c:plotArea>
      <c:layout>
        <c:manualLayout>
          <c:layoutTarget val="inner"/>
          <c:xMode val="edge"/>
          <c:yMode val="edge"/>
          <c:x val="0.11420798615463067"/>
          <c:y val="0.10860637014967726"/>
          <c:w val="0.86352164111580232"/>
          <c:h val="0.69333333333333369"/>
        </c:manualLayout>
      </c:layout>
      <c:lineChart>
        <c:grouping val="standard"/>
        <c:varyColors val="0"/>
        <c:ser>
          <c:idx val="0"/>
          <c:order val="0"/>
          <c:tx>
            <c:strRef>
              <c:f>BOP!$A$3</c:f>
              <c:strCache>
                <c:ptCount val="1"/>
                <c:pt idx="0">
                  <c:v>Текуща сметка</c:v>
                </c:pt>
              </c:strCache>
            </c:strRef>
          </c:tx>
          <c:spPr>
            <a:ln w="38100" cmpd="sng">
              <a:solidFill>
                <a:schemeClr val="accent1">
                  <a:lumMod val="75000"/>
                </a:schemeClr>
              </a:solidFill>
            </a:ln>
          </c:spPr>
          <c:marker>
            <c:symbol val="none"/>
          </c:marker>
          <c:cat>
            <c:multiLvlStrRef>
              <c:f>BOP!$N$1:$CS$2</c:f>
              <c:multiLvlStrCache>
                <c:ptCount val="84"/>
                <c:lvl>
                  <c:pt idx="0">
                    <c:v>I</c:v>
                  </c:pt>
                  <c:pt idx="1">
                    <c:v>II</c:v>
                  </c:pt>
                  <c:pt idx="2">
                    <c:v>III</c:v>
                  </c:pt>
                  <c:pt idx="3">
                    <c:v>IV</c:v>
                  </c:pt>
                  <c:pt idx="4">
                    <c:v>V</c:v>
                  </c:pt>
                  <c:pt idx="5">
                    <c:v>VI</c:v>
                  </c:pt>
                  <c:pt idx="6">
                    <c:v>VII</c:v>
                  </c:pt>
                  <c:pt idx="7">
                    <c:v>VIII</c:v>
                  </c:pt>
                  <c:pt idx="8">
                    <c:v>IX</c:v>
                  </c:pt>
                  <c:pt idx="9">
                    <c:v>X</c:v>
                  </c:pt>
                  <c:pt idx="10">
                    <c:v>XI</c:v>
                  </c:pt>
                  <c:pt idx="11">
                    <c:v>XII</c:v>
                  </c:pt>
                  <c:pt idx="12">
                    <c:v>I</c:v>
                  </c:pt>
                  <c:pt idx="13">
                    <c:v>II</c:v>
                  </c:pt>
                  <c:pt idx="14">
                    <c:v>III</c:v>
                  </c:pt>
                  <c:pt idx="15">
                    <c:v>IV</c:v>
                  </c:pt>
                  <c:pt idx="16">
                    <c:v>V</c:v>
                  </c:pt>
                  <c:pt idx="17">
                    <c:v>VI</c:v>
                  </c:pt>
                  <c:pt idx="18">
                    <c:v>VII</c:v>
                  </c:pt>
                  <c:pt idx="19">
                    <c:v>VIII</c:v>
                  </c:pt>
                  <c:pt idx="20">
                    <c:v>IX</c:v>
                  </c:pt>
                  <c:pt idx="21">
                    <c:v>X</c:v>
                  </c:pt>
                  <c:pt idx="22">
                    <c:v>XI</c:v>
                  </c:pt>
                  <c:pt idx="23">
                    <c:v>XII</c:v>
                  </c:pt>
                  <c:pt idx="24">
                    <c:v>I</c:v>
                  </c:pt>
                  <c:pt idx="25">
                    <c:v>II</c:v>
                  </c:pt>
                  <c:pt idx="26">
                    <c:v>III</c:v>
                  </c:pt>
                  <c:pt idx="27">
                    <c:v>IV</c:v>
                  </c:pt>
                  <c:pt idx="28">
                    <c:v>V</c:v>
                  </c:pt>
                  <c:pt idx="29">
                    <c:v>VI</c:v>
                  </c:pt>
                  <c:pt idx="30">
                    <c:v>VII</c:v>
                  </c:pt>
                  <c:pt idx="31">
                    <c:v>VIII</c:v>
                  </c:pt>
                  <c:pt idx="32">
                    <c:v>IX</c:v>
                  </c:pt>
                  <c:pt idx="33">
                    <c:v>X</c:v>
                  </c:pt>
                  <c:pt idx="34">
                    <c:v>XI</c:v>
                  </c:pt>
                  <c:pt idx="35">
                    <c:v>XII</c:v>
                  </c:pt>
                  <c:pt idx="36">
                    <c:v>I</c:v>
                  </c:pt>
                  <c:pt idx="37">
                    <c:v>II</c:v>
                  </c:pt>
                  <c:pt idx="38">
                    <c:v>III</c:v>
                  </c:pt>
                  <c:pt idx="39">
                    <c:v>IV</c:v>
                  </c:pt>
                  <c:pt idx="40">
                    <c:v>V</c:v>
                  </c:pt>
                  <c:pt idx="41">
                    <c:v>VI</c:v>
                  </c:pt>
                  <c:pt idx="42">
                    <c:v>VII</c:v>
                  </c:pt>
                  <c:pt idx="43">
                    <c:v>VIII</c:v>
                  </c:pt>
                  <c:pt idx="44">
                    <c:v>IX</c:v>
                  </c:pt>
                  <c:pt idx="45">
                    <c:v>X</c:v>
                  </c:pt>
                  <c:pt idx="46">
                    <c:v>XI</c:v>
                  </c:pt>
                  <c:pt idx="47">
                    <c:v>XII</c:v>
                  </c:pt>
                  <c:pt idx="48">
                    <c:v>I</c:v>
                  </c:pt>
                  <c:pt idx="49">
                    <c:v>II</c:v>
                  </c:pt>
                  <c:pt idx="50">
                    <c:v>III</c:v>
                  </c:pt>
                  <c:pt idx="51">
                    <c:v>IV</c:v>
                  </c:pt>
                  <c:pt idx="52">
                    <c:v>V</c:v>
                  </c:pt>
                  <c:pt idx="53">
                    <c:v>VI</c:v>
                  </c:pt>
                  <c:pt idx="54">
                    <c:v>VII</c:v>
                  </c:pt>
                  <c:pt idx="55">
                    <c:v>VIII</c:v>
                  </c:pt>
                  <c:pt idx="56">
                    <c:v>IX</c:v>
                  </c:pt>
                  <c:pt idx="57">
                    <c:v>X</c:v>
                  </c:pt>
                  <c:pt idx="58">
                    <c:v>XI</c:v>
                  </c:pt>
                  <c:pt idx="59">
                    <c:v>XII</c:v>
                  </c:pt>
                  <c:pt idx="60">
                    <c:v>I</c:v>
                  </c:pt>
                  <c:pt idx="61">
                    <c:v>II</c:v>
                  </c:pt>
                  <c:pt idx="62">
                    <c:v>III</c:v>
                  </c:pt>
                  <c:pt idx="63">
                    <c:v>IV</c:v>
                  </c:pt>
                  <c:pt idx="64">
                    <c:v>V</c:v>
                  </c:pt>
                  <c:pt idx="65">
                    <c:v>VI</c:v>
                  </c:pt>
                  <c:pt idx="66">
                    <c:v>VII</c:v>
                  </c:pt>
                  <c:pt idx="67">
                    <c:v>VIII</c:v>
                  </c:pt>
                  <c:pt idx="68">
                    <c:v>IX</c:v>
                  </c:pt>
                  <c:pt idx="69">
                    <c:v>X</c:v>
                  </c:pt>
                  <c:pt idx="70">
                    <c:v>XI</c:v>
                  </c:pt>
                  <c:pt idx="71">
                    <c:v>XII</c:v>
                  </c:pt>
                  <c:pt idx="72">
                    <c:v>I</c:v>
                  </c:pt>
                  <c:pt idx="73">
                    <c:v>II</c:v>
                  </c:pt>
                  <c:pt idx="74">
                    <c:v>III</c:v>
                  </c:pt>
                  <c:pt idx="75">
                    <c:v>IV</c:v>
                  </c:pt>
                  <c:pt idx="76">
                    <c:v>V</c:v>
                  </c:pt>
                  <c:pt idx="77">
                    <c:v>VI</c:v>
                  </c:pt>
                  <c:pt idx="78">
                    <c:v>VII</c:v>
                  </c:pt>
                  <c:pt idx="79">
                    <c:v>VIII</c:v>
                  </c:pt>
                  <c:pt idx="80">
                    <c:v>IX</c:v>
                  </c:pt>
                  <c:pt idx="81">
                    <c:v>X</c:v>
                  </c:pt>
                  <c:pt idx="82">
                    <c:v>XI</c:v>
                  </c:pt>
                  <c:pt idx="83">
                    <c:v>XII</c:v>
                  </c:pt>
                </c:lvl>
                <c:lvl>
                  <c:pt idx="0">
                    <c:v>2007</c:v>
                  </c:pt>
                  <c:pt idx="12">
                    <c:v>2008</c:v>
                  </c:pt>
                  <c:pt idx="24">
                    <c:v>2009</c:v>
                  </c:pt>
                  <c:pt idx="36">
                    <c:v>2010</c:v>
                  </c:pt>
                  <c:pt idx="48">
                    <c:v>2011</c:v>
                  </c:pt>
                  <c:pt idx="60">
                    <c:v>2012</c:v>
                  </c:pt>
                  <c:pt idx="72">
                    <c:v>2013</c:v>
                  </c:pt>
                </c:lvl>
              </c:multiLvlStrCache>
            </c:multiLvlStrRef>
          </c:cat>
          <c:val>
            <c:numRef>
              <c:f>BOP!$N$5:$CS$5</c:f>
              <c:numCache>
                <c:formatCode>0.0</c:formatCode>
                <c:ptCount val="84"/>
                <c:pt idx="0">
                  <c:v>-4964.3999999999996</c:v>
                </c:pt>
                <c:pt idx="1">
                  <c:v>-5289.6</c:v>
                </c:pt>
                <c:pt idx="2">
                  <c:v>-5427.2</c:v>
                </c:pt>
                <c:pt idx="3">
                  <c:v>-5668</c:v>
                </c:pt>
                <c:pt idx="4">
                  <c:v>-5910.8</c:v>
                </c:pt>
                <c:pt idx="5">
                  <c:v>-6231.9000000000005</c:v>
                </c:pt>
                <c:pt idx="6">
                  <c:v>-6449.0000000000009</c:v>
                </c:pt>
                <c:pt idx="7">
                  <c:v>-6603.8000000000011</c:v>
                </c:pt>
                <c:pt idx="8">
                  <c:v>-6988.4000000000005</c:v>
                </c:pt>
                <c:pt idx="9">
                  <c:v>-7156.1</c:v>
                </c:pt>
                <c:pt idx="10">
                  <c:v>-7470.1</c:v>
                </c:pt>
                <c:pt idx="11">
                  <c:v>-7755.1</c:v>
                </c:pt>
                <c:pt idx="12">
                  <c:v>-7776.4000000000005</c:v>
                </c:pt>
                <c:pt idx="13">
                  <c:v>-7810.9</c:v>
                </c:pt>
                <c:pt idx="14">
                  <c:v>-7696.0999999999985</c:v>
                </c:pt>
                <c:pt idx="15">
                  <c:v>-7797.0999999999995</c:v>
                </c:pt>
                <c:pt idx="16">
                  <c:v>-7969</c:v>
                </c:pt>
                <c:pt idx="17">
                  <c:v>-8367.4</c:v>
                </c:pt>
                <c:pt idx="18">
                  <c:v>-8398.7999999999993</c:v>
                </c:pt>
                <c:pt idx="19">
                  <c:v>-8194.9</c:v>
                </c:pt>
                <c:pt idx="20">
                  <c:v>-8150.8</c:v>
                </c:pt>
                <c:pt idx="21">
                  <c:v>-8439.6</c:v>
                </c:pt>
                <c:pt idx="22">
                  <c:v>-8408.8000000000011</c:v>
                </c:pt>
                <c:pt idx="23">
                  <c:v>-8182.4000000000015</c:v>
                </c:pt>
                <c:pt idx="24">
                  <c:v>-7862.5000000000009</c:v>
                </c:pt>
                <c:pt idx="25">
                  <c:v>-7455.2000000000007</c:v>
                </c:pt>
                <c:pt idx="26">
                  <c:v>-7530.3</c:v>
                </c:pt>
                <c:pt idx="27">
                  <c:v>-7297.5</c:v>
                </c:pt>
                <c:pt idx="28">
                  <c:v>-6870.3</c:v>
                </c:pt>
                <c:pt idx="29">
                  <c:v>-6373.4999999999991</c:v>
                </c:pt>
                <c:pt idx="30">
                  <c:v>-5889.2</c:v>
                </c:pt>
                <c:pt idx="31">
                  <c:v>-5634.2999999999993</c:v>
                </c:pt>
                <c:pt idx="32">
                  <c:v>-5041.5</c:v>
                </c:pt>
                <c:pt idx="33">
                  <c:v>-4153.1000000000004</c:v>
                </c:pt>
                <c:pt idx="34">
                  <c:v>-3548</c:v>
                </c:pt>
                <c:pt idx="35">
                  <c:v>-3116.2000000000003</c:v>
                </c:pt>
                <c:pt idx="36">
                  <c:v>-2905.9999999999995</c:v>
                </c:pt>
                <c:pt idx="37">
                  <c:v>-2621.9</c:v>
                </c:pt>
                <c:pt idx="38">
                  <c:v>-2348.3000000000006</c:v>
                </c:pt>
                <c:pt idx="39">
                  <c:v>-1993.5</c:v>
                </c:pt>
                <c:pt idx="40">
                  <c:v>-1739.1999999999998</c:v>
                </c:pt>
                <c:pt idx="41">
                  <c:v>-1491.7000000000003</c:v>
                </c:pt>
                <c:pt idx="42">
                  <c:v>-1088.5</c:v>
                </c:pt>
                <c:pt idx="43">
                  <c:v>-739.99999999999989</c:v>
                </c:pt>
                <c:pt idx="44">
                  <c:v>-572.80000000000018</c:v>
                </c:pt>
                <c:pt idx="45">
                  <c:v>-533.60000000000014</c:v>
                </c:pt>
                <c:pt idx="46">
                  <c:v>-677.39999999999986</c:v>
                </c:pt>
                <c:pt idx="47">
                  <c:v>-533</c:v>
                </c:pt>
                <c:pt idx="48">
                  <c:v>-362.6</c:v>
                </c:pt>
                <c:pt idx="49">
                  <c:v>-319.59999999999997</c:v>
                </c:pt>
                <c:pt idx="50">
                  <c:v>-146.70000000000016</c:v>
                </c:pt>
                <c:pt idx="51">
                  <c:v>-115.10000000000008</c:v>
                </c:pt>
                <c:pt idx="52">
                  <c:v>141.10000000000019</c:v>
                </c:pt>
                <c:pt idx="53">
                  <c:v>233.60000000000005</c:v>
                </c:pt>
                <c:pt idx="54">
                  <c:v>118.99999999999994</c:v>
                </c:pt>
                <c:pt idx="55">
                  <c:v>235.30000000000007</c:v>
                </c:pt>
                <c:pt idx="56">
                  <c:v>9.9999999999980105E-2</c:v>
                </c:pt>
                <c:pt idx="57">
                  <c:v>-7.9000000000000909</c:v>
                </c:pt>
                <c:pt idx="58">
                  <c:v>94.399999999999977</c:v>
                </c:pt>
                <c:pt idx="59">
                  <c:v>39.200000000000045</c:v>
                </c:pt>
                <c:pt idx="60">
                  <c:v>-100.49999999999991</c:v>
                </c:pt>
                <c:pt idx="61">
                  <c:v>-506.4</c:v>
                </c:pt>
                <c:pt idx="62">
                  <c:v>-311.29999999999995</c:v>
                </c:pt>
                <c:pt idx="63">
                  <c:v>-437.7</c:v>
                </c:pt>
                <c:pt idx="64">
                  <c:v>-717.30000000000007</c:v>
                </c:pt>
                <c:pt idx="65">
                  <c:v>-640.5</c:v>
                </c:pt>
                <c:pt idx="66">
                  <c:v>-738.09999999999991</c:v>
                </c:pt>
                <c:pt idx="67">
                  <c:v>-925.70000000000027</c:v>
                </c:pt>
                <c:pt idx="68">
                  <c:v>-657.8000000000003</c:v>
                </c:pt>
                <c:pt idx="69">
                  <c:v>-638.40000000000009</c:v>
                </c:pt>
                <c:pt idx="70">
                  <c:v>-314.79999999999984</c:v>
                </c:pt>
                <c:pt idx="71">
                  <c:v>-333.90000000000009</c:v>
                </c:pt>
                <c:pt idx="72">
                  <c:v>-190.19999999999987</c:v>
                </c:pt>
                <c:pt idx="73">
                  <c:v>-288.29999999999995</c:v>
                </c:pt>
                <c:pt idx="74">
                  <c:v>-275.39999999999998</c:v>
                </c:pt>
                <c:pt idx="75">
                  <c:v>453.60000000000008</c:v>
                </c:pt>
                <c:pt idx="76">
                  <c:v>417.3</c:v>
                </c:pt>
                <c:pt idx="77">
                  <c:v>548.40000000000009</c:v>
                </c:pt>
                <c:pt idx="78">
                  <c:v>415.6</c:v>
                </c:pt>
                <c:pt idx="79">
                  <c:v>847.4</c:v>
                </c:pt>
                <c:pt idx="80">
                  <c:v>703.5</c:v>
                </c:pt>
                <c:pt idx="81">
                  <c:v>783.10000000000014</c:v>
                </c:pt>
                <c:pt idx="82">
                  <c:v>666.8</c:v>
                </c:pt>
                <c:pt idx="83">
                  <c:v>751.50000000000011</c:v>
                </c:pt>
              </c:numCache>
            </c:numRef>
          </c:val>
          <c:smooth val="0"/>
        </c:ser>
        <c:ser>
          <c:idx val="2"/>
          <c:order val="1"/>
          <c:tx>
            <c:strRef>
              <c:f>BOP!$A$33</c:f>
              <c:strCache>
                <c:ptCount val="1"/>
                <c:pt idx="0">
                  <c:v>ПЧИ</c:v>
                </c:pt>
              </c:strCache>
            </c:strRef>
          </c:tx>
          <c:spPr>
            <a:ln w="38100" cmpd="thinThick">
              <a:solidFill>
                <a:srgbClr val="FF0000"/>
              </a:solidFill>
            </a:ln>
          </c:spPr>
          <c:marker>
            <c:symbol val="none"/>
          </c:marker>
          <c:cat>
            <c:multiLvlStrRef>
              <c:f>BOP!$N$1:$CS$2</c:f>
              <c:multiLvlStrCache>
                <c:ptCount val="84"/>
                <c:lvl>
                  <c:pt idx="0">
                    <c:v>I</c:v>
                  </c:pt>
                  <c:pt idx="1">
                    <c:v>II</c:v>
                  </c:pt>
                  <c:pt idx="2">
                    <c:v>III</c:v>
                  </c:pt>
                  <c:pt idx="3">
                    <c:v>IV</c:v>
                  </c:pt>
                  <c:pt idx="4">
                    <c:v>V</c:v>
                  </c:pt>
                  <c:pt idx="5">
                    <c:v>VI</c:v>
                  </c:pt>
                  <c:pt idx="6">
                    <c:v>VII</c:v>
                  </c:pt>
                  <c:pt idx="7">
                    <c:v>VIII</c:v>
                  </c:pt>
                  <c:pt idx="8">
                    <c:v>IX</c:v>
                  </c:pt>
                  <c:pt idx="9">
                    <c:v>X</c:v>
                  </c:pt>
                  <c:pt idx="10">
                    <c:v>XI</c:v>
                  </c:pt>
                  <c:pt idx="11">
                    <c:v>XII</c:v>
                  </c:pt>
                  <c:pt idx="12">
                    <c:v>I</c:v>
                  </c:pt>
                  <c:pt idx="13">
                    <c:v>II</c:v>
                  </c:pt>
                  <c:pt idx="14">
                    <c:v>III</c:v>
                  </c:pt>
                  <c:pt idx="15">
                    <c:v>IV</c:v>
                  </c:pt>
                  <c:pt idx="16">
                    <c:v>V</c:v>
                  </c:pt>
                  <c:pt idx="17">
                    <c:v>VI</c:v>
                  </c:pt>
                  <c:pt idx="18">
                    <c:v>VII</c:v>
                  </c:pt>
                  <c:pt idx="19">
                    <c:v>VIII</c:v>
                  </c:pt>
                  <c:pt idx="20">
                    <c:v>IX</c:v>
                  </c:pt>
                  <c:pt idx="21">
                    <c:v>X</c:v>
                  </c:pt>
                  <c:pt idx="22">
                    <c:v>XI</c:v>
                  </c:pt>
                  <c:pt idx="23">
                    <c:v>XII</c:v>
                  </c:pt>
                  <c:pt idx="24">
                    <c:v>I</c:v>
                  </c:pt>
                  <c:pt idx="25">
                    <c:v>II</c:v>
                  </c:pt>
                  <c:pt idx="26">
                    <c:v>III</c:v>
                  </c:pt>
                  <c:pt idx="27">
                    <c:v>IV</c:v>
                  </c:pt>
                  <c:pt idx="28">
                    <c:v>V</c:v>
                  </c:pt>
                  <c:pt idx="29">
                    <c:v>VI</c:v>
                  </c:pt>
                  <c:pt idx="30">
                    <c:v>VII</c:v>
                  </c:pt>
                  <c:pt idx="31">
                    <c:v>VIII</c:v>
                  </c:pt>
                  <c:pt idx="32">
                    <c:v>IX</c:v>
                  </c:pt>
                  <c:pt idx="33">
                    <c:v>X</c:v>
                  </c:pt>
                  <c:pt idx="34">
                    <c:v>XI</c:v>
                  </c:pt>
                  <c:pt idx="35">
                    <c:v>XII</c:v>
                  </c:pt>
                  <c:pt idx="36">
                    <c:v>I</c:v>
                  </c:pt>
                  <c:pt idx="37">
                    <c:v>II</c:v>
                  </c:pt>
                  <c:pt idx="38">
                    <c:v>III</c:v>
                  </c:pt>
                  <c:pt idx="39">
                    <c:v>IV</c:v>
                  </c:pt>
                  <c:pt idx="40">
                    <c:v>V</c:v>
                  </c:pt>
                  <c:pt idx="41">
                    <c:v>VI</c:v>
                  </c:pt>
                  <c:pt idx="42">
                    <c:v>VII</c:v>
                  </c:pt>
                  <c:pt idx="43">
                    <c:v>VIII</c:v>
                  </c:pt>
                  <c:pt idx="44">
                    <c:v>IX</c:v>
                  </c:pt>
                  <c:pt idx="45">
                    <c:v>X</c:v>
                  </c:pt>
                  <c:pt idx="46">
                    <c:v>XI</c:v>
                  </c:pt>
                  <c:pt idx="47">
                    <c:v>XII</c:v>
                  </c:pt>
                  <c:pt idx="48">
                    <c:v>I</c:v>
                  </c:pt>
                  <c:pt idx="49">
                    <c:v>II</c:v>
                  </c:pt>
                  <c:pt idx="50">
                    <c:v>III</c:v>
                  </c:pt>
                  <c:pt idx="51">
                    <c:v>IV</c:v>
                  </c:pt>
                  <c:pt idx="52">
                    <c:v>V</c:v>
                  </c:pt>
                  <c:pt idx="53">
                    <c:v>VI</c:v>
                  </c:pt>
                  <c:pt idx="54">
                    <c:v>VII</c:v>
                  </c:pt>
                  <c:pt idx="55">
                    <c:v>VIII</c:v>
                  </c:pt>
                  <c:pt idx="56">
                    <c:v>IX</c:v>
                  </c:pt>
                  <c:pt idx="57">
                    <c:v>X</c:v>
                  </c:pt>
                  <c:pt idx="58">
                    <c:v>XI</c:v>
                  </c:pt>
                  <c:pt idx="59">
                    <c:v>XII</c:v>
                  </c:pt>
                  <c:pt idx="60">
                    <c:v>I</c:v>
                  </c:pt>
                  <c:pt idx="61">
                    <c:v>II</c:v>
                  </c:pt>
                  <c:pt idx="62">
                    <c:v>III</c:v>
                  </c:pt>
                  <c:pt idx="63">
                    <c:v>IV</c:v>
                  </c:pt>
                  <c:pt idx="64">
                    <c:v>V</c:v>
                  </c:pt>
                  <c:pt idx="65">
                    <c:v>VI</c:v>
                  </c:pt>
                  <c:pt idx="66">
                    <c:v>VII</c:v>
                  </c:pt>
                  <c:pt idx="67">
                    <c:v>VIII</c:v>
                  </c:pt>
                  <c:pt idx="68">
                    <c:v>IX</c:v>
                  </c:pt>
                  <c:pt idx="69">
                    <c:v>X</c:v>
                  </c:pt>
                  <c:pt idx="70">
                    <c:v>XI</c:v>
                  </c:pt>
                  <c:pt idx="71">
                    <c:v>XII</c:v>
                  </c:pt>
                  <c:pt idx="72">
                    <c:v>I</c:v>
                  </c:pt>
                  <c:pt idx="73">
                    <c:v>II</c:v>
                  </c:pt>
                  <c:pt idx="74">
                    <c:v>III</c:v>
                  </c:pt>
                  <c:pt idx="75">
                    <c:v>IV</c:v>
                  </c:pt>
                  <c:pt idx="76">
                    <c:v>V</c:v>
                  </c:pt>
                  <c:pt idx="77">
                    <c:v>VI</c:v>
                  </c:pt>
                  <c:pt idx="78">
                    <c:v>VII</c:v>
                  </c:pt>
                  <c:pt idx="79">
                    <c:v>VIII</c:v>
                  </c:pt>
                  <c:pt idx="80">
                    <c:v>IX</c:v>
                  </c:pt>
                  <c:pt idx="81">
                    <c:v>X</c:v>
                  </c:pt>
                  <c:pt idx="82">
                    <c:v>XI</c:v>
                  </c:pt>
                  <c:pt idx="83">
                    <c:v>XII</c:v>
                  </c:pt>
                </c:lvl>
                <c:lvl>
                  <c:pt idx="0">
                    <c:v>2007</c:v>
                  </c:pt>
                  <c:pt idx="12">
                    <c:v>2008</c:v>
                  </c:pt>
                  <c:pt idx="24">
                    <c:v>2009</c:v>
                  </c:pt>
                  <c:pt idx="36">
                    <c:v>2010</c:v>
                  </c:pt>
                  <c:pt idx="48">
                    <c:v>2011</c:v>
                  </c:pt>
                  <c:pt idx="60">
                    <c:v>2012</c:v>
                  </c:pt>
                  <c:pt idx="72">
                    <c:v>2013</c:v>
                  </c:pt>
                </c:lvl>
              </c:multiLvlStrCache>
            </c:multiLvlStrRef>
          </c:cat>
          <c:val>
            <c:numRef>
              <c:f>BOP!$N$35:$CS$35</c:f>
              <c:numCache>
                <c:formatCode>0.0</c:formatCode>
                <c:ptCount val="84"/>
                <c:pt idx="0">
                  <c:v>6112.8</c:v>
                </c:pt>
                <c:pt idx="1">
                  <c:v>6109.0000000000009</c:v>
                </c:pt>
                <c:pt idx="2">
                  <c:v>6422.0999999999995</c:v>
                </c:pt>
                <c:pt idx="3">
                  <c:v>6710.2</c:v>
                </c:pt>
                <c:pt idx="4">
                  <c:v>6823.4</c:v>
                </c:pt>
                <c:pt idx="5">
                  <c:v>7027.7</c:v>
                </c:pt>
                <c:pt idx="6">
                  <c:v>7460.1</c:v>
                </c:pt>
                <c:pt idx="7">
                  <c:v>7836.2</c:v>
                </c:pt>
                <c:pt idx="8">
                  <c:v>8268.7999999999993</c:v>
                </c:pt>
                <c:pt idx="9">
                  <c:v>8401.9</c:v>
                </c:pt>
                <c:pt idx="10">
                  <c:v>8692.4</c:v>
                </c:pt>
                <c:pt idx="11">
                  <c:v>9051.9</c:v>
                </c:pt>
                <c:pt idx="12">
                  <c:v>9171.5</c:v>
                </c:pt>
                <c:pt idx="13">
                  <c:v>9060.7000000000007</c:v>
                </c:pt>
                <c:pt idx="14">
                  <c:v>8846.2000000000007</c:v>
                </c:pt>
                <c:pt idx="15">
                  <c:v>8812.8000000000011</c:v>
                </c:pt>
                <c:pt idx="16">
                  <c:v>8617.7999999999993</c:v>
                </c:pt>
                <c:pt idx="17">
                  <c:v>8559.7999999999993</c:v>
                </c:pt>
                <c:pt idx="18">
                  <c:v>8442.5999999999985</c:v>
                </c:pt>
                <c:pt idx="19">
                  <c:v>8107.9</c:v>
                </c:pt>
                <c:pt idx="20">
                  <c:v>7831.7</c:v>
                </c:pt>
                <c:pt idx="21">
                  <c:v>7758.3</c:v>
                </c:pt>
                <c:pt idx="22">
                  <c:v>7190.3000000000011</c:v>
                </c:pt>
                <c:pt idx="23">
                  <c:v>6728.0000000000018</c:v>
                </c:pt>
                <c:pt idx="24">
                  <c:v>6679.9000000000015</c:v>
                </c:pt>
                <c:pt idx="25">
                  <c:v>6412.4000000000015</c:v>
                </c:pt>
                <c:pt idx="26">
                  <c:v>6140.800000000002</c:v>
                </c:pt>
                <c:pt idx="27">
                  <c:v>5328.1000000000013</c:v>
                </c:pt>
                <c:pt idx="28">
                  <c:v>4865.8</c:v>
                </c:pt>
                <c:pt idx="29">
                  <c:v>4542.2</c:v>
                </c:pt>
                <c:pt idx="30">
                  <c:v>4066.4999999999995</c:v>
                </c:pt>
                <c:pt idx="31">
                  <c:v>3537.4999999999995</c:v>
                </c:pt>
                <c:pt idx="32">
                  <c:v>3093.1</c:v>
                </c:pt>
                <c:pt idx="33">
                  <c:v>2537.7000000000003</c:v>
                </c:pt>
                <c:pt idx="34">
                  <c:v>2512.1999999999998</c:v>
                </c:pt>
                <c:pt idx="35">
                  <c:v>2436.9</c:v>
                </c:pt>
                <c:pt idx="36">
                  <c:v>2182</c:v>
                </c:pt>
                <c:pt idx="37">
                  <c:v>2200.1999999999998</c:v>
                </c:pt>
                <c:pt idx="38">
                  <c:v>1718</c:v>
                </c:pt>
                <c:pt idx="39">
                  <c:v>2019.5</c:v>
                </c:pt>
                <c:pt idx="40">
                  <c:v>1821.6</c:v>
                </c:pt>
                <c:pt idx="41">
                  <c:v>1677.2</c:v>
                </c:pt>
                <c:pt idx="42">
                  <c:v>1617.6</c:v>
                </c:pt>
                <c:pt idx="43">
                  <c:v>1571.5000000000002</c:v>
                </c:pt>
                <c:pt idx="44">
                  <c:v>1575.2</c:v>
                </c:pt>
                <c:pt idx="45">
                  <c:v>1397.5</c:v>
                </c:pt>
                <c:pt idx="46">
                  <c:v>1440.5</c:v>
                </c:pt>
                <c:pt idx="47">
                  <c:v>1151.3000000000002</c:v>
                </c:pt>
                <c:pt idx="48">
                  <c:v>1279.7</c:v>
                </c:pt>
                <c:pt idx="49">
                  <c:v>1297.5999999999999</c:v>
                </c:pt>
                <c:pt idx="50">
                  <c:v>1101.8000000000002</c:v>
                </c:pt>
                <c:pt idx="51">
                  <c:v>966.19999999999982</c:v>
                </c:pt>
                <c:pt idx="52">
                  <c:v>1001.4</c:v>
                </c:pt>
                <c:pt idx="53">
                  <c:v>795.09999999999991</c:v>
                </c:pt>
                <c:pt idx="54">
                  <c:v>697.5</c:v>
                </c:pt>
                <c:pt idx="55">
                  <c:v>744.19999999999993</c:v>
                </c:pt>
                <c:pt idx="56">
                  <c:v>815.89999999999986</c:v>
                </c:pt>
                <c:pt idx="57">
                  <c:v>1149.3999999999999</c:v>
                </c:pt>
                <c:pt idx="58">
                  <c:v>1029.3</c:v>
                </c:pt>
                <c:pt idx="59">
                  <c:v>1314.6</c:v>
                </c:pt>
                <c:pt idx="60">
                  <c:v>1412.8</c:v>
                </c:pt>
                <c:pt idx="61">
                  <c:v>1432.6999999999998</c:v>
                </c:pt>
                <c:pt idx="62">
                  <c:v>1940.7</c:v>
                </c:pt>
                <c:pt idx="63">
                  <c:v>2133.8000000000002</c:v>
                </c:pt>
                <c:pt idx="64">
                  <c:v>1882.8999999999996</c:v>
                </c:pt>
                <c:pt idx="65">
                  <c:v>2072.6</c:v>
                </c:pt>
                <c:pt idx="66">
                  <c:v>2001.3999999999999</c:v>
                </c:pt>
                <c:pt idx="67">
                  <c:v>2222.9</c:v>
                </c:pt>
                <c:pt idx="68">
                  <c:v>2116.4</c:v>
                </c:pt>
                <c:pt idx="69">
                  <c:v>1949.5999999999997</c:v>
                </c:pt>
                <c:pt idx="70">
                  <c:v>1564.6999999999998</c:v>
                </c:pt>
                <c:pt idx="71">
                  <c:v>801.9000000000002</c:v>
                </c:pt>
                <c:pt idx="72">
                  <c:v>598.5</c:v>
                </c:pt>
                <c:pt idx="73">
                  <c:v>599.29999999999995</c:v>
                </c:pt>
                <c:pt idx="74">
                  <c:v>638.40000000000009</c:v>
                </c:pt>
                <c:pt idx="75">
                  <c:v>245.40000000000003</c:v>
                </c:pt>
                <c:pt idx="76">
                  <c:v>607.09999999999991</c:v>
                </c:pt>
                <c:pt idx="77">
                  <c:v>617.9</c:v>
                </c:pt>
                <c:pt idx="78">
                  <c:v>874.30000000000007</c:v>
                </c:pt>
                <c:pt idx="79">
                  <c:v>648.20000000000005</c:v>
                </c:pt>
                <c:pt idx="80">
                  <c:v>648.4</c:v>
                </c:pt>
                <c:pt idx="81">
                  <c:v>471.50000000000006</c:v>
                </c:pt>
                <c:pt idx="82">
                  <c:v>986.4</c:v>
                </c:pt>
                <c:pt idx="83">
                  <c:v>957.3</c:v>
                </c:pt>
              </c:numCache>
            </c:numRef>
          </c:val>
          <c:smooth val="0"/>
        </c:ser>
        <c:ser>
          <c:idx val="1"/>
          <c:order val="2"/>
          <c:tx>
            <c:strRef>
              <c:f>BOP!$A$47</c:f>
              <c:strCache>
                <c:ptCount val="1"/>
                <c:pt idx="0">
                  <c:v>Търговско салдо (стоки и услуги)</c:v>
                </c:pt>
              </c:strCache>
            </c:strRef>
          </c:tx>
          <c:spPr>
            <a:ln w="38100">
              <a:solidFill>
                <a:srgbClr val="00B050"/>
              </a:solidFill>
              <a:prstDash val="sysDash"/>
            </a:ln>
          </c:spPr>
          <c:marker>
            <c:symbol val="none"/>
          </c:marker>
          <c:cat>
            <c:multiLvlStrRef>
              <c:f>BOP!$N$1:$CS$2</c:f>
              <c:multiLvlStrCache>
                <c:ptCount val="84"/>
                <c:lvl>
                  <c:pt idx="0">
                    <c:v>I</c:v>
                  </c:pt>
                  <c:pt idx="1">
                    <c:v>II</c:v>
                  </c:pt>
                  <c:pt idx="2">
                    <c:v>III</c:v>
                  </c:pt>
                  <c:pt idx="3">
                    <c:v>IV</c:v>
                  </c:pt>
                  <c:pt idx="4">
                    <c:v>V</c:v>
                  </c:pt>
                  <c:pt idx="5">
                    <c:v>VI</c:v>
                  </c:pt>
                  <c:pt idx="6">
                    <c:v>VII</c:v>
                  </c:pt>
                  <c:pt idx="7">
                    <c:v>VIII</c:v>
                  </c:pt>
                  <c:pt idx="8">
                    <c:v>IX</c:v>
                  </c:pt>
                  <c:pt idx="9">
                    <c:v>X</c:v>
                  </c:pt>
                  <c:pt idx="10">
                    <c:v>XI</c:v>
                  </c:pt>
                  <c:pt idx="11">
                    <c:v>XII</c:v>
                  </c:pt>
                  <c:pt idx="12">
                    <c:v>I</c:v>
                  </c:pt>
                  <c:pt idx="13">
                    <c:v>II</c:v>
                  </c:pt>
                  <c:pt idx="14">
                    <c:v>III</c:v>
                  </c:pt>
                  <c:pt idx="15">
                    <c:v>IV</c:v>
                  </c:pt>
                  <c:pt idx="16">
                    <c:v>V</c:v>
                  </c:pt>
                  <c:pt idx="17">
                    <c:v>VI</c:v>
                  </c:pt>
                  <c:pt idx="18">
                    <c:v>VII</c:v>
                  </c:pt>
                  <c:pt idx="19">
                    <c:v>VIII</c:v>
                  </c:pt>
                  <c:pt idx="20">
                    <c:v>IX</c:v>
                  </c:pt>
                  <c:pt idx="21">
                    <c:v>X</c:v>
                  </c:pt>
                  <c:pt idx="22">
                    <c:v>XI</c:v>
                  </c:pt>
                  <c:pt idx="23">
                    <c:v>XII</c:v>
                  </c:pt>
                  <c:pt idx="24">
                    <c:v>I</c:v>
                  </c:pt>
                  <c:pt idx="25">
                    <c:v>II</c:v>
                  </c:pt>
                  <c:pt idx="26">
                    <c:v>III</c:v>
                  </c:pt>
                  <c:pt idx="27">
                    <c:v>IV</c:v>
                  </c:pt>
                  <c:pt idx="28">
                    <c:v>V</c:v>
                  </c:pt>
                  <c:pt idx="29">
                    <c:v>VI</c:v>
                  </c:pt>
                  <c:pt idx="30">
                    <c:v>VII</c:v>
                  </c:pt>
                  <c:pt idx="31">
                    <c:v>VIII</c:v>
                  </c:pt>
                  <c:pt idx="32">
                    <c:v>IX</c:v>
                  </c:pt>
                  <c:pt idx="33">
                    <c:v>X</c:v>
                  </c:pt>
                  <c:pt idx="34">
                    <c:v>XI</c:v>
                  </c:pt>
                  <c:pt idx="35">
                    <c:v>XII</c:v>
                  </c:pt>
                  <c:pt idx="36">
                    <c:v>I</c:v>
                  </c:pt>
                  <c:pt idx="37">
                    <c:v>II</c:v>
                  </c:pt>
                  <c:pt idx="38">
                    <c:v>III</c:v>
                  </c:pt>
                  <c:pt idx="39">
                    <c:v>IV</c:v>
                  </c:pt>
                  <c:pt idx="40">
                    <c:v>V</c:v>
                  </c:pt>
                  <c:pt idx="41">
                    <c:v>VI</c:v>
                  </c:pt>
                  <c:pt idx="42">
                    <c:v>VII</c:v>
                  </c:pt>
                  <c:pt idx="43">
                    <c:v>VIII</c:v>
                  </c:pt>
                  <c:pt idx="44">
                    <c:v>IX</c:v>
                  </c:pt>
                  <c:pt idx="45">
                    <c:v>X</c:v>
                  </c:pt>
                  <c:pt idx="46">
                    <c:v>XI</c:v>
                  </c:pt>
                  <c:pt idx="47">
                    <c:v>XII</c:v>
                  </c:pt>
                  <c:pt idx="48">
                    <c:v>I</c:v>
                  </c:pt>
                  <c:pt idx="49">
                    <c:v>II</c:v>
                  </c:pt>
                  <c:pt idx="50">
                    <c:v>III</c:v>
                  </c:pt>
                  <c:pt idx="51">
                    <c:v>IV</c:v>
                  </c:pt>
                  <c:pt idx="52">
                    <c:v>V</c:v>
                  </c:pt>
                  <c:pt idx="53">
                    <c:v>VI</c:v>
                  </c:pt>
                  <c:pt idx="54">
                    <c:v>VII</c:v>
                  </c:pt>
                  <c:pt idx="55">
                    <c:v>VIII</c:v>
                  </c:pt>
                  <c:pt idx="56">
                    <c:v>IX</c:v>
                  </c:pt>
                  <c:pt idx="57">
                    <c:v>X</c:v>
                  </c:pt>
                  <c:pt idx="58">
                    <c:v>XI</c:v>
                  </c:pt>
                  <c:pt idx="59">
                    <c:v>XII</c:v>
                  </c:pt>
                  <c:pt idx="60">
                    <c:v>I</c:v>
                  </c:pt>
                  <c:pt idx="61">
                    <c:v>II</c:v>
                  </c:pt>
                  <c:pt idx="62">
                    <c:v>III</c:v>
                  </c:pt>
                  <c:pt idx="63">
                    <c:v>IV</c:v>
                  </c:pt>
                  <c:pt idx="64">
                    <c:v>V</c:v>
                  </c:pt>
                  <c:pt idx="65">
                    <c:v>VI</c:v>
                  </c:pt>
                  <c:pt idx="66">
                    <c:v>VII</c:v>
                  </c:pt>
                  <c:pt idx="67">
                    <c:v>VIII</c:v>
                  </c:pt>
                  <c:pt idx="68">
                    <c:v>IX</c:v>
                  </c:pt>
                  <c:pt idx="69">
                    <c:v>X</c:v>
                  </c:pt>
                  <c:pt idx="70">
                    <c:v>XI</c:v>
                  </c:pt>
                  <c:pt idx="71">
                    <c:v>XII</c:v>
                  </c:pt>
                  <c:pt idx="72">
                    <c:v>I</c:v>
                  </c:pt>
                  <c:pt idx="73">
                    <c:v>II</c:v>
                  </c:pt>
                  <c:pt idx="74">
                    <c:v>III</c:v>
                  </c:pt>
                  <c:pt idx="75">
                    <c:v>IV</c:v>
                  </c:pt>
                  <c:pt idx="76">
                    <c:v>V</c:v>
                  </c:pt>
                  <c:pt idx="77">
                    <c:v>VI</c:v>
                  </c:pt>
                  <c:pt idx="78">
                    <c:v>VII</c:v>
                  </c:pt>
                  <c:pt idx="79">
                    <c:v>VIII</c:v>
                  </c:pt>
                  <c:pt idx="80">
                    <c:v>IX</c:v>
                  </c:pt>
                  <c:pt idx="81">
                    <c:v>X</c:v>
                  </c:pt>
                  <c:pt idx="82">
                    <c:v>XI</c:v>
                  </c:pt>
                  <c:pt idx="83">
                    <c:v>XII</c:v>
                  </c:pt>
                </c:lvl>
                <c:lvl>
                  <c:pt idx="0">
                    <c:v>2007</c:v>
                  </c:pt>
                  <c:pt idx="12">
                    <c:v>2008</c:v>
                  </c:pt>
                  <c:pt idx="24">
                    <c:v>2009</c:v>
                  </c:pt>
                  <c:pt idx="36">
                    <c:v>2010</c:v>
                  </c:pt>
                  <c:pt idx="48">
                    <c:v>2011</c:v>
                  </c:pt>
                  <c:pt idx="60">
                    <c:v>2012</c:v>
                  </c:pt>
                  <c:pt idx="72">
                    <c:v>2013</c:v>
                  </c:pt>
                </c:lvl>
              </c:multiLvlStrCache>
            </c:multiLvlStrRef>
          </c:cat>
          <c:val>
            <c:numRef>
              <c:f>BOP!$N$49:$CS$49</c:f>
              <c:numCache>
                <c:formatCode>0.0</c:formatCode>
                <c:ptCount val="84"/>
                <c:pt idx="0">
                  <c:v>-4855.3</c:v>
                </c:pt>
                <c:pt idx="1">
                  <c:v>-5040.8999999999996</c:v>
                </c:pt>
                <c:pt idx="2">
                  <c:v>-5119.6000000000004</c:v>
                </c:pt>
                <c:pt idx="3">
                  <c:v>-5225.3</c:v>
                </c:pt>
                <c:pt idx="4">
                  <c:v>-5338.7</c:v>
                </c:pt>
                <c:pt idx="5">
                  <c:v>-5515.4000000000005</c:v>
                </c:pt>
                <c:pt idx="6">
                  <c:v>-5550.2</c:v>
                </c:pt>
                <c:pt idx="7">
                  <c:v>-5528.7</c:v>
                </c:pt>
                <c:pt idx="8">
                  <c:v>-5658.9</c:v>
                </c:pt>
                <c:pt idx="9">
                  <c:v>-5714.3</c:v>
                </c:pt>
                <c:pt idx="10">
                  <c:v>-5952.4000000000005</c:v>
                </c:pt>
                <c:pt idx="11">
                  <c:v>-6071.9999999999991</c:v>
                </c:pt>
                <c:pt idx="12">
                  <c:v>-6148.9</c:v>
                </c:pt>
                <c:pt idx="13">
                  <c:v>-6276</c:v>
                </c:pt>
                <c:pt idx="14">
                  <c:v>-6327.2000000000007</c:v>
                </c:pt>
                <c:pt idx="15">
                  <c:v>-6611.0000000000009</c:v>
                </c:pt>
                <c:pt idx="16">
                  <c:v>-6832.1000000000013</c:v>
                </c:pt>
                <c:pt idx="17">
                  <c:v>-7249.4000000000015</c:v>
                </c:pt>
                <c:pt idx="18">
                  <c:v>-7389.800000000002</c:v>
                </c:pt>
                <c:pt idx="19">
                  <c:v>-7244.6000000000013</c:v>
                </c:pt>
                <c:pt idx="20">
                  <c:v>-7320.7000000000016</c:v>
                </c:pt>
                <c:pt idx="21">
                  <c:v>-7601.1000000000013</c:v>
                </c:pt>
                <c:pt idx="22">
                  <c:v>-7502.6</c:v>
                </c:pt>
                <c:pt idx="23">
                  <c:v>-7288.0000000000009</c:v>
                </c:pt>
                <c:pt idx="24">
                  <c:v>-6955.6</c:v>
                </c:pt>
                <c:pt idx="25">
                  <c:v>-6649.2</c:v>
                </c:pt>
                <c:pt idx="26">
                  <c:v>-6579.7</c:v>
                </c:pt>
                <c:pt idx="27">
                  <c:v>-6287.2</c:v>
                </c:pt>
                <c:pt idx="28">
                  <c:v>-5965.9999999999991</c:v>
                </c:pt>
                <c:pt idx="29">
                  <c:v>-5396.5</c:v>
                </c:pt>
                <c:pt idx="30">
                  <c:v>-4958.0999999999995</c:v>
                </c:pt>
                <c:pt idx="31">
                  <c:v>-4767.8999999999996</c:v>
                </c:pt>
                <c:pt idx="32">
                  <c:v>-4320.7999999999993</c:v>
                </c:pt>
                <c:pt idx="33">
                  <c:v>-3605.7</c:v>
                </c:pt>
                <c:pt idx="34">
                  <c:v>-3142.9</c:v>
                </c:pt>
                <c:pt idx="35">
                  <c:v>-2873.9</c:v>
                </c:pt>
                <c:pt idx="36">
                  <c:v>-2708.3</c:v>
                </c:pt>
                <c:pt idx="37">
                  <c:v>-2487.6</c:v>
                </c:pt>
                <c:pt idx="38">
                  <c:v>-2301.3999999999996</c:v>
                </c:pt>
                <c:pt idx="39">
                  <c:v>-2063.6999999999998</c:v>
                </c:pt>
                <c:pt idx="40">
                  <c:v>-1961.6000000000001</c:v>
                </c:pt>
                <c:pt idx="41">
                  <c:v>-1735.7</c:v>
                </c:pt>
                <c:pt idx="42">
                  <c:v>-1417</c:v>
                </c:pt>
                <c:pt idx="43">
                  <c:v>-1042.3000000000002</c:v>
                </c:pt>
                <c:pt idx="44">
                  <c:v>-868.90000000000055</c:v>
                </c:pt>
                <c:pt idx="45">
                  <c:v>-759.4000000000002</c:v>
                </c:pt>
                <c:pt idx="46">
                  <c:v>-948.50000000000023</c:v>
                </c:pt>
                <c:pt idx="47">
                  <c:v>-895.80000000000007</c:v>
                </c:pt>
                <c:pt idx="48">
                  <c:v>-736.1</c:v>
                </c:pt>
                <c:pt idx="49">
                  <c:v>-635.1</c:v>
                </c:pt>
                <c:pt idx="50">
                  <c:v>-409.4</c:v>
                </c:pt>
                <c:pt idx="51">
                  <c:v>-334.59999999999985</c:v>
                </c:pt>
                <c:pt idx="52">
                  <c:v>-112.10000000000009</c:v>
                </c:pt>
                <c:pt idx="53">
                  <c:v>-54.299999999999756</c:v>
                </c:pt>
                <c:pt idx="54">
                  <c:v>-55</c:v>
                </c:pt>
                <c:pt idx="55">
                  <c:v>43.500000000000227</c:v>
                </c:pt>
                <c:pt idx="56">
                  <c:v>-49.399999999999821</c:v>
                </c:pt>
                <c:pt idx="57">
                  <c:v>-67.299999999999741</c:v>
                </c:pt>
                <c:pt idx="58">
                  <c:v>85.300000000000011</c:v>
                </c:pt>
                <c:pt idx="59">
                  <c:v>167.19999999999993</c:v>
                </c:pt>
                <c:pt idx="60">
                  <c:v>5.8000000000000682</c:v>
                </c:pt>
                <c:pt idx="61">
                  <c:v>-272.39999999999992</c:v>
                </c:pt>
                <c:pt idx="62">
                  <c:v>-507.59999999999997</c:v>
                </c:pt>
                <c:pt idx="63">
                  <c:v>-730.29999999999984</c:v>
                </c:pt>
                <c:pt idx="64">
                  <c:v>-945.10000000000014</c:v>
                </c:pt>
                <c:pt idx="65">
                  <c:v>-1024.0999999999999</c:v>
                </c:pt>
                <c:pt idx="66">
                  <c:v>-1150.0999999999999</c:v>
                </c:pt>
                <c:pt idx="67">
                  <c:v>-1343.1999999999998</c:v>
                </c:pt>
                <c:pt idx="68">
                  <c:v>-1208.5999999999999</c:v>
                </c:pt>
                <c:pt idx="69">
                  <c:v>-1264.8999999999996</c:v>
                </c:pt>
                <c:pt idx="70">
                  <c:v>-1081.3999999999999</c:v>
                </c:pt>
                <c:pt idx="71">
                  <c:v>-1080.0999999999999</c:v>
                </c:pt>
                <c:pt idx="72">
                  <c:v>-856.69999999999993</c:v>
                </c:pt>
                <c:pt idx="73">
                  <c:v>-872.30000000000018</c:v>
                </c:pt>
                <c:pt idx="74">
                  <c:v>-629.20000000000005</c:v>
                </c:pt>
                <c:pt idx="75">
                  <c:v>-318.00000000000011</c:v>
                </c:pt>
                <c:pt idx="76">
                  <c:v>-256.39999999999998</c:v>
                </c:pt>
                <c:pt idx="77">
                  <c:v>-328.80000000000007</c:v>
                </c:pt>
                <c:pt idx="78">
                  <c:v>-333.2000000000001</c:v>
                </c:pt>
                <c:pt idx="79">
                  <c:v>-60</c:v>
                </c:pt>
                <c:pt idx="80">
                  <c:v>-246.59999999999985</c:v>
                </c:pt>
                <c:pt idx="81">
                  <c:v>-121.89999999999996</c:v>
                </c:pt>
                <c:pt idx="82">
                  <c:v>-172.00000000000006</c:v>
                </c:pt>
                <c:pt idx="83">
                  <c:v>-245.3</c:v>
                </c:pt>
              </c:numCache>
            </c:numRef>
          </c:val>
          <c:smooth val="0"/>
        </c:ser>
        <c:ser>
          <c:idx val="3"/>
          <c:order val="3"/>
          <c:tx>
            <c:strRef>
              <c:f>BOP!$A$50</c:f>
              <c:strCache>
                <c:ptCount val="1"/>
                <c:pt idx="0">
                  <c:v>Капиталова и финансова сметка</c:v>
                </c:pt>
              </c:strCache>
            </c:strRef>
          </c:tx>
          <c:spPr>
            <a:ln w="38100">
              <a:solidFill>
                <a:srgbClr val="7030A0"/>
              </a:solidFill>
              <a:prstDash val="sysDot"/>
            </a:ln>
          </c:spPr>
          <c:marker>
            <c:symbol val="none"/>
          </c:marker>
          <c:cat>
            <c:multiLvlStrRef>
              <c:f>BOP!$N$1:$CS$2</c:f>
              <c:multiLvlStrCache>
                <c:ptCount val="84"/>
                <c:lvl>
                  <c:pt idx="0">
                    <c:v>I</c:v>
                  </c:pt>
                  <c:pt idx="1">
                    <c:v>II</c:v>
                  </c:pt>
                  <c:pt idx="2">
                    <c:v>III</c:v>
                  </c:pt>
                  <c:pt idx="3">
                    <c:v>IV</c:v>
                  </c:pt>
                  <c:pt idx="4">
                    <c:v>V</c:v>
                  </c:pt>
                  <c:pt idx="5">
                    <c:v>VI</c:v>
                  </c:pt>
                  <c:pt idx="6">
                    <c:v>VII</c:v>
                  </c:pt>
                  <c:pt idx="7">
                    <c:v>VIII</c:v>
                  </c:pt>
                  <c:pt idx="8">
                    <c:v>IX</c:v>
                  </c:pt>
                  <c:pt idx="9">
                    <c:v>X</c:v>
                  </c:pt>
                  <c:pt idx="10">
                    <c:v>XI</c:v>
                  </c:pt>
                  <c:pt idx="11">
                    <c:v>XII</c:v>
                  </c:pt>
                  <c:pt idx="12">
                    <c:v>I</c:v>
                  </c:pt>
                  <c:pt idx="13">
                    <c:v>II</c:v>
                  </c:pt>
                  <c:pt idx="14">
                    <c:v>III</c:v>
                  </c:pt>
                  <c:pt idx="15">
                    <c:v>IV</c:v>
                  </c:pt>
                  <c:pt idx="16">
                    <c:v>V</c:v>
                  </c:pt>
                  <c:pt idx="17">
                    <c:v>VI</c:v>
                  </c:pt>
                  <c:pt idx="18">
                    <c:v>VII</c:v>
                  </c:pt>
                  <c:pt idx="19">
                    <c:v>VIII</c:v>
                  </c:pt>
                  <c:pt idx="20">
                    <c:v>IX</c:v>
                  </c:pt>
                  <c:pt idx="21">
                    <c:v>X</c:v>
                  </c:pt>
                  <c:pt idx="22">
                    <c:v>XI</c:v>
                  </c:pt>
                  <c:pt idx="23">
                    <c:v>XII</c:v>
                  </c:pt>
                  <c:pt idx="24">
                    <c:v>I</c:v>
                  </c:pt>
                  <c:pt idx="25">
                    <c:v>II</c:v>
                  </c:pt>
                  <c:pt idx="26">
                    <c:v>III</c:v>
                  </c:pt>
                  <c:pt idx="27">
                    <c:v>IV</c:v>
                  </c:pt>
                  <c:pt idx="28">
                    <c:v>V</c:v>
                  </c:pt>
                  <c:pt idx="29">
                    <c:v>VI</c:v>
                  </c:pt>
                  <c:pt idx="30">
                    <c:v>VII</c:v>
                  </c:pt>
                  <c:pt idx="31">
                    <c:v>VIII</c:v>
                  </c:pt>
                  <c:pt idx="32">
                    <c:v>IX</c:v>
                  </c:pt>
                  <c:pt idx="33">
                    <c:v>X</c:v>
                  </c:pt>
                  <c:pt idx="34">
                    <c:v>XI</c:v>
                  </c:pt>
                  <c:pt idx="35">
                    <c:v>XII</c:v>
                  </c:pt>
                  <c:pt idx="36">
                    <c:v>I</c:v>
                  </c:pt>
                  <c:pt idx="37">
                    <c:v>II</c:v>
                  </c:pt>
                  <c:pt idx="38">
                    <c:v>III</c:v>
                  </c:pt>
                  <c:pt idx="39">
                    <c:v>IV</c:v>
                  </c:pt>
                  <c:pt idx="40">
                    <c:v>V</c:v>
                  </c:pt>
                  <c:pt idx="41">
                    <c:v>VI</c:v>
                  </c:pt>
                  <c:pt idx="42">
                    <c:v>VII</c:v>
                  </c:pt>
                  <c:pt idx="43">
                    <c:v>VIII</c:v>
                  </c:pt>
                  <c:pt idx="44">
                    <c:v>IX</c:v>
                  </c:pt>
                  <c:pt idx="45">
                    <c:v>X</c:v>
                  </c:pt>
                  <c:pt idx="46">
                    <c:v>XI</c:v>
                  </c:pt>
                  <c:pt idx="47">
                    <c:v>XII</c:v>
                  </c:pt>
                  <c:pt idx="48">
                    <c:v>I</c:v>
                  </c:pt>
                  <c:pt idx="49">
                    <c:v>II</c:v>
                  </c:pt>
                  <c:pt idx="50">
                    <c:v>III</c:v>
                  </c:pt>
                  <c:pt idx="51">
                    <c:v>IV</c:v>
                  </c:pt>
                  <c:pt idx="52">
                    <c:v>V</c:v>
                  </c:pt>
                  <c:pt idx="53">
                    <c:v>VI</c:v>
                  </c:pt>
                  <c:pt idx="54">
                    <c:v>VII</c:v>
                  </c:pt>
                  <c:pt idx="55">
                    <c:v>VIII</c:v>
                  </c:pt>
                  <c:pt idx="56">
                    <c:v>IX</c:v>
                  </c:pt>
                  <c:pt idx="57">
                    <c:v>X</c:v>
                  </c:pt>
                  <c:pt idx="58">
                    <c:v>XI</c:v>
                  </c:pt>
                  <c:pt idx="59">
                    <c:v>XII</c:v>
                  </c:pt>
                  <c:pt idx="60">
                    <c:v>I</c:v>
                  </c:pt>
                  <c:pt idx="61">
                    <c:v>II</c:v>
                  </c:pt>
                  <c:pt idx="62">
                    <c:v>III</c:v>
                  </c:pt>
                  <c:pt idx="63">
                    <c:v>IV</c:v>
                  </c:pt>
                  <c:pt idx="64">
                    <c:v>V</c:v>
                  </c:pt>
                  <c:pt idx="65">
                    <c:v>VI</c:v>
                  </c:pt>
                  <c:pt idx="66">
                    <c:v>VII</c:v>
                  </c:pt>
                  <c:pt idx="67">
                    <c:v>VIII</c:v>
                  </c:pt>
                  <c:pt idx="68">
                    <c:v>IX</c:v>
                  </c:pt>
                  <c:pt idx="69">
                    <c:v>X</c:v>
                  </c:pt>
                  <c:pt idx="70">
                    <c:v>XI</c:v>
                  </c:pt>
                  <c:pt idx="71">
                    <c:v>XII</c:v>
                  </c:pt>
                  <c:pt idx="72">
                    <c:v>I</c:v>
                  </c:pt>
                  <c:pt idx="73">
                    <c:v>II</c:v>
                  </c:pt>
                  <c:pt idx="74">
                    <c:v>III</c:v>
                  </c:pt>
                  <c:pt idx="75">
                    <c:v>IV</c:v>
                  </c:pt>
                  <c:pt idx="76">
                    <c:v>V</c:v>
                  </c:pt>
                  <c:pt idx="77">
                    <c:v>VI</c:v>
                  </c:pt>
                  <c:pt idx="78">
                    <c:v>VII</c:v>
                  </c:pt>
                  <c:pt idx="79">
                    <c:v>VIII</c:v>
                  </c:pt>
                  <c:pt idx="80">
                    <c:v>IX</c:v>
                  </c:pt>
                  <c:pt idx="81">
                    <c:v>X</c:v>
                  </c:pt>
                  <c:pt idx="82">
                    <c:v>XI</c:v>
                  </c:pt>
                  <c:pt idx="83">
                    <c:v>XII</c:v>
                  </c:pt>
                </c:lvl>
                <c:lvl>
                  <c:pt idx="0">
                    <c:v>2007</c:v>
                  </c:pt>
                  <c:pt idx="12">
                    <c:v>2008</c:v>
                  </c:pt>
                  <c:pt idx="24">
                    <c:v>2009</c:v>
                  </c:pt>
                  <c:pt idx="36">
                    <c:v>2010</c:v>
                  </c:pt>
                  <c:pt idx="48">
                    <c:v>2011</c:v>
                  </c:pt>
                  <c:pt idx="60">
                    <c:v>2012</c:v>
                  </c:pt>
                  <c:pt idx="72">
                    <c:v>2013</c:v>
                  </c:pt>
                </c:lvl>
              </c:multiLvlStrCache>
            </c:multiLvlStrRef>
          </c:cat>
          <c:val>
            <c:numRef>
              <c:f>BOP!$N$51:$CS$51</c:f>
              <c:numCache>
                <c:formatCode>0.0</c:formatCode>
                <c:ptCount val="84"/>
                <c:pt idx="0">
                  <c:v>5347.5999999999995</c:v>
                </c:pt>
                <c:pt idx="1">
                  <c:v>5920</c:v>
                </c:pt>
                <c:pt idx="2">
                  <c:v>6084.5</c:v>
                </c:pt>
                <c:pt idx="3">
                  <c:v>6487.8000000000011</c:v>
                </c:pt>
                <c:pt idx="4">
                  <c:v>6732.9000000000015</c:v>
                </c:pt>
                <c:pt idx="5">
                  <c:v>7091.4000000000005</c:v>
                </c:pt>
                <c:pt idx="6">
                  <c:v>7495.1</c:v>
                </c:pt>
                <c:pt idx="7">
                  <c:v>7670.7000000000007</c:v>
                </c:pt>
                <c:pt idx="8">
                  <c:v>7977.8</c:v>
                </c:pt>
                <c:pt idx="9">
                  <c:v>8591.4000000000015</c:v>
                </c:pt>
                <c:pt idx="10">
                  <c:v>9348.2000000000007</c:v>
                </c:pt>
                <c:pt idx="11">
                  <c:v>9925.4</c:v>
                </c:pt>
                <c:pt idx="12">
                  <c:v>10137.700000000001</c:v>
                </c:pt>
                <c:pt idx="13">
                  <c:v>10129.200000000001</c:v>
                </c:pt>
                <c:pt idx="14">
                  <c:v>10023.799999999999</c:v>
                </c:pt>
                <c:pt idx="15">
                  <c:v>9711.9999999999982</c:v>
                </c:pt>
                <c:pt idx="16">
                  <c:v>9863.6</c:v>
                </c:pt>
                <c:pt idx="17">
                  <c:v>10339.999999999998</c:v>
                </c:pt>
                <c:pt idx="18">
                  <c:v>10520.599999999999</c:v>
                </c:pt>
                <c:pt idx="19">
                  <c:v>10609.999999999998</c:v>
                </c:pt>
                <c:pt idx="20">
                  <c:v>10984.4</c:v>
                </c:pt>
                <c:pt idx="21">
                  <c:v>11488.4</c:v>
                </c:pt>
                <c:pt idx="22">
                  <c:v>10973.8</c:v>
                </c:pt>
                <c:pt idx="23">
                  <c:v>11066.699999999999</c:v>
                </c:pt>
                <c:pt idx="24">
                  <c:v>10482.199999999999</c:v>
                </c:pt>
                <c:pt idx="25">
                  <c:v>9727.7000000000007</c:v>
                </c:pt>
                <c:pt idx="26">
                  <c:v>9552.0000000000018</c:v>
                </c:pt>
                <c:pt idx="27">
                  <c:v>8979.3000000000011</c:v>
                </c:pt>
                <c:pt idx="28">
                  <c:v>8511.1</c:v>
                </c:pt>
                <c:pt idx="29">
                  <c:v>7458.5999999999995</c:v>
                </c:pt>
                <c:pt idx="30">
                  <c:v>6646.4</c:v>
                </c:pt>
                <c:pt idx="31">
                  <c:v>6105.5999999999995</c:v>
                </c:pt>
                <c:pt idx="32">
                  <c:v>5262.4</c:v>
                </c:pt>
                <c:pt idx="33">
                  <c:v>4129.2</c:v>
                </c:pt>
                <c:pt idx="34">
                  <c:v>3219.3999999999996</c:v>
                </c:pt>
                <c:pt idx="35">
                  <c:v>2290.6</c:v>
                </c:pt>
                <c:pt idx="36">
                  <c:v>2216.7000000000003</c:v>
                </c:pt>
                <c:pt idx="37">
                  <c:v>2027.1999999999998</c:v>
                </c:pt>
                <c:pt idx="38">
                  <c:v>1622.2999999999997</c:v>
                </c:pt>
                <c:pt idx="39">
                  <c:v>1859.3999999999996</c:v>
                </c:pt>
                <c:pt idx="40">
                  <c:v>1290</c:v>
                </c:pt>
                <c:pt idx="41">
                  <c:v>1337.6</c:v>
                </c:pt>
                <c:pt idx="42">
                  <c:v>1040</c:v>
                </c:pt>
                <c:pt idx="43">
                  <c:v>656.59999999999968</c:v>
                </c:pt>
                <c:pt idx="44">
                  <c:v>386.89999999999964</c:v>
                </c:pt>
                <c:pt idx="45">
                  <c:v>80.499999999999943</c:v>
                </c:pt>
                <c:pt idx="46">
                  <c:v>261.40000000000003</c:v>
                </c:pt>
                <c:pt idx="47">
                  <c:v>1.9000000000000199</c:v>
                </c:pt>
                <c:pt idx="48">
                  <c:v>-38.700000000000045</c:v>
                </c:pt>
                <c:pt idx="49">
                  <c:v>-49.100000000000044</c:v>
                </c:pt>
                <c:pt idx="50">
                  <c:v>-290.79999999999995</c:v>
                </c:pt>
                <c:pt idx="51">
                  <c:v>-494.70000000000005</c:v>
                </c:pt>
                <c:pt idx="52">
                  <c:v>-633.69999999999993</c:v>
                </c:pt>
                <c:pt idx="53">
                  <c:v>-866.09999999999991</c:v>
                </c:pt>
                <c:pt idx="54">
                  <c:v>-1292.9000000000001</c:v>
                </c:pt>
                <c:pt idx="55">
                  <c:v>-1409.1</c:v>
                </c:pt>
                <c:pt idx="56">
                  <c:v>-1455.3</c:v>
                </c:pt>
                <c:pt idx="57">
                  <c:v>-1157.8</c:v>
                </c:pt>
                <c:pt idx="58">
                  <c:v>-843.59999999999991</c:v>
                </c:pt>
                <c:pt idx="59">
                  <c:v>-629.79999999999995</c:v>
                </c:pt>
                <c:pt idx="60">
                  <c:v>-583.29999999999995</c:v>
                </c:pt>
                <c:pt idx="61">
                  <c:v>-387.7000000000001</c:v>
                </c:pt>
                <c:pt idx="62">
                  <c:v>-385.90000000000003</c:v>
                </c:pt>
                <c:pt idx="63">
                  <c:v>-332.40000000000009</c:v>
                </c:pt>
                <c:pt idx="64">
                  <c:v>-290.79999999999995</c:v>
                </c:pt>
                <c:pt idx="65">
                  <c:v>160.59999999999991</c:v>
                </c:pt>
                <c:pt idx="66">
                  <c:v>427.79999999999995</c:v>
                </c:pt>
                <c:pt idx="67">
                  <c:v>753.8</c:v>
                </c:pt>
                <c:pt idx="68">
                  <c:v>630.4</c:v>
                </c:pt>
                <c:pt idx="69">
                  <c:v>496.70000000000005</c:v>
                </c:pt>
                <c:pt idx="70">
                  <c:v>60.2</c:v>
                </c:pt>
                <c:pt idx="71">
                  <c:v>-153.80000000000001</c:v>
                </c:pt>
                <c:pt idx="72">
                  <c:v>-149.69999999999999</c:v>
                </c:pt>
                <c:pt idx="73">
                  <c:v>-159.79999999999993</c:v>
                </c:pt>
                <c:pt idx="74">
                  <c:v>17.400000000000034</c:v>
                </c:pt>
                <c:pt idx="75">
                  <c:v>-612.90000000000009</c:v>
                </c:pt>
                <c:pt idx="76">
                  <c:v>-481.4</c:v>
                </c:pt>
                <c:pt idx="77">
                  <c:v>-900.09999999999991</c:v>
                </c:pt>
                <c:pt idx="78">
                  <c:v>-547.9</c:v>
                </c:pt>
                <c:pt idx="79">
                  <c:v>-632.09999999999991</c:v>
                </c:pt>
                <c:pt idx="80">
                  <c:v>-479</c:v>
                </c:pt>
                <c:pt idx="81">
                  <c:v>-780.19999999999993</c:v>
                </c:pt>
                <c:pt idx="82">
                  <c:v>-637.4</c:v>
                </c:pt>
                <c:pt idx="83">
                  <c:v>-400.19999999999993</c:v>
                </c:pt>
              </c:numCache>
            </c:numRef>
          </c:val>
          <c:smooth val="0"/>
        </c:ser>
        <c:dLbls>
          <c:showLegendKey val="0"/>
          <c:showVal val="0"/>
          <c:showCatName val="0"/>
          <c:showSerName val="0"/>
          <c:showPercent val="0"/>
          <c:showBubbleSize val="0"/>
        </c:dLbls>
        <c:marker val="1"/>
        <c:smooth val="0"/>
        <c:axId val="80193792"/>
        <c:axId val="80203776"/>
      </c:lineChart>
      <c:catAx>
        <c:axId val="80193792"/>
        <c:scaling>
          <c:orientation val="minMax"/>
        </c:scaling>
        <c:delete val="0"/>
        <c:axPos val="b"/>
        <c:numFmt formatCode="mm/yy" sourceLinked="0"/>
        <c:majorTickMark val="none"/>
        <c:minorTickMark val="none"/>
        <c:tickLblPos val="low"/>
        <c:spPr>
          <a:noFill/>
          <a:ln cmpd="sng"/>
        </c:spPr>
        <c:txPr>
          <a:bodyPr rot="-5400000" vert="horz" anchor="ctr" anchorCtr="1"/>
          <a:lstStyle/>
          <a:p>
            <a:pPr>
              <a:defRPr sz="1600"/>
            </a:pPr>
            <a:endParaRPr lang="bg-BG"/>
          </a:p>
        </c:txPr>
        <c:crossAx val="80203776"/>
        <c:crosses val="autoZero"/>
        <c:auto val="1"/>
        <c:lblAlgn val="ctr"/>
        <c:lblOffset val="100"/>
        <c:tickLblSkip val="1"/>
        <c:tickMarkSkip val="1"/>
        <c:noMultiLvlLbl val="0"/>
      </c:catAx>
      <c:valAx>
        <c:axId val="80203776"/>
        <c:scaling>
          <c:orientation val="minMax"/>
          <c:max val="12000"/>
          <c:min val="-10000"/>
        </c:scaling>
        <c:delete val="0"/>
        <c:axPos val="l"/>
        <c:title>
          <c:tx>
            <c:rich>
              <a:bodyPr rot="-5400000" vert="horz"/>
              <a:lstStyle/>
              <a:p>
                <a:pPr>
                  <a:defRPr sz="1600" b="0"/>
                </a:pPr>
                <a:r>
                  <a:rPr lang="en-US" sz="1600" b="0" dirty="0" err="1" smtClean="0"/>
                  <a:t>Mln</a:t>
                </a:r>
                <a:r>
                  <a:rPr lang="en-US" sz="1600" b="0" dirty="0" smtClean="0"/>
                  <a:t>. Euros, Annual data</a:t>
                </a:r>
                <a:endParaRPr lang="bg-BG" sz="1600" b="0" dirty="0"/>
              </a:p>
            </c:rich>
          </c:tx>
          <c:layout>
            <c:manualLayout>
              <c:xMode val="edge"/>
              <c:yMode val="edge"/>
              <c:x val="7.7762381441201286E-3"/>
              <c:y val="0.26797730013478088"/>
            </c:manualLayout>
          </c:layout>
          <c:overlay val="0"/>
        </c:title>
        <c:numFmt formatCode="#,###" sourceLinked="0"/>
        <c:majorTickMark val="out"/>
        <c:minorTickMark val="none"/>
        <c:tickLblPos val="nextTo"/>
        <c:txPr>
          <a:bodyPr/>
          <a:lstStyle/>
          <a:p>
            <a:pPr>
              <a:defRPr sz="1600">
                <a:solidFill>
                  <a:schemeClr val="tx1"/>
                </a:solidFill>
              </a:defRPr>
            </a:pPr>
            <a:endParaRPr lang="bg-BG"/>
          </a:p>
        </c:txPr>
        <c:crossAx val="80193792"/>
        <c:crosses val="autoZero"/>
        <c:crossBetween val="between"/>
        <c:majorUnit val="4000"/>
      </c:valAx>
    </c:plotArea>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253280051290682E-2"/>
          <c:y val="3.6042602372919341E-2"/>
          <c:w val="0.94817776727715908"/>
          <c:h val="0.79078256901665522"/>
        </c:manualLayout>
      </c:layout>
      <c:barChart>
        <c:barDir val="col"/>
        <c:grouping val="clustered"/>
        <c:varyColors val="0"/>
        <c:ser>
          <c:idx val="2"/>
          <c:order val="2"/>
          <c:tx>
            <c:strRef>
              <c:f>Sheet1!$D$1</c:f>
              <c:strCache>
                <c:ptCount val="1"/>
                <c:pt idx="0">
                  <c:v>Output gap</c:v>
                </c:pt>
              </c:strCache>
            </c:strRef>
          </c:tx>
          <c:spPr>
            <a:solidFill>
              <a:schemeClr val="accent3"/>
            </a:solidFill>
            <a:ln>
              <a:noFill/>
            </a:ln>
            <a:effectLst/>
          </c:spPr>
          <c:invertIfNegative val="0"/>
          <c:cat>
            <c:numRef>
              <c:f>Sheet1!$A$2:$A$9</c:f>
              <c:numCache>
                <c:formatCode>General</c:formatCode>
                <c:ptCount val="8"/>
                <c:pt idx="0">
                  <c:v>2007</c:v>
                </c:pt>
                <c:pt idx="1">
                  <c:v>2008</c:v>
                </c:pt>
                <c:pt idx="2">
                  <c:v>2009</c:v>
                </c:pt>
                <c:pt idx="3">
                  <c:v>2010</c:v>
                </c:pt>
                <c:pt idx="4">
                  <c:v>2011</c:v>
                </c:pt>
                <c:pt idx="5">
                  <c:v>2012</c:v>
                </c:pt>
                <c:pt idx="6">
                  <c:v>2013</c:v>
                </c:pt>
                <c:pt idx="7">
                  <c:v>2014</c:v>
                </c:pt>
              </c:numCache>
            </c:numRef>
          </c:cat>
          <c:val>
            <c:numRef>
              <c:f>Sheet1!$D$2:$D$9</c:f>
              <c:numCache>
                <c:formatCode>General</c:formatCode>
                <c:ptCount val="8"/>
                <c:pt idx="0">
                  <c:v>4</c:v>
                </c:pt>
                <c:pt idx="1">
                  <c:v>4.9000000000000004</c:v>
                </c:pt>
                <c:pt idx="2">
                  <c:v>-2.9</c:v>
                </c:pt>
                <c:pt idx="3">
                  <c:v>-3.2</c:v>
                </c:pt>
                <c:pt idx="4">
                  <c:v>-2.4</c:v>
                </c:pt>
                <c:pt idx="5">
                  <c:v>-1.8</c:v>
                </c:pt>
                <c:pt idx="6">
                  <c:v>-2.1</c:v>
                </c:pt>
                <c:pt idx="7">
                  <c:v>-1.8</c:v>
                </c:pt>
              </c:numCache>
            </c:numRef>
          </c:val>
        </c:ser>
        <c:dLbls>
          <c:showLegendKey val="0"/>
          <c:showVal val="0"/>
          <c:showCatName val="0"/>
          <c:showSerName val="0"/>
          <c:showPercent val="0"/>
          <c:showBubbleSize val="0"/>
        </c:dLbls>
        <c:gapWidth val="150"/>
        <c:axId val="101724544"/>
        <c:axId val="101722752"/>
      </c:barChart>
      <c:lineChart>
        <c:grouping val="standard"/>
        <c:varyColors val="0"/>
        <c:ser>
          <c:idx val="0"/>
          <c:order val="0"/>
          <c:tx>
            <c:strRef>
              <c:f>Sheet1!$B$1</c:f>
              <c:strCache>
                <c:ptCount val="1"/>
                <c:pt idx="0">
                  <c:v>Overall Balance</c:v>
                </c:pt>
              </c:strCache>
            </c:strRef>
          </c:tx>
          <c:spPr>
            <a:ln w="38100" cap="rnd">
              <a:solidFill>
                <a:schemeClr val="accent1">
                  <a:lumMod val="75000"/>
                </a:schemeClr>
              </a:solidFill>
              <a:round/>
            </a:ln>
            <a:effectLst/>
          </c:spPr>
          <c:marker>
            <c:symbol val="none"/>
          </c:marker>
          <c:cat>
            <c:numRef>
              <c:f>Sheet1!$A$2:$A$9</c:f>
              <c:numCache>
                <c:formatCode>General</c:formatCode>
                <c:ptCount val="8"/>
                <c:pt idx="0">
                  <c:v>2007</c:v>
                </c:pt>
                <c:pt idx="1">
                  <c:v>2008</c:v>
                </c:pt>
                <c:pt idx="2">
                  <c:v>2009</c:v>
                </c:pt>
                <c:pt idx="3">
                  <c:v>2010</c:v>
                </c:pt>
                <c:pt idx="4">
                  <c:v>2011</c:v>
                </c:pt>
                <c:pt idx="5">
                  <c:v>2012</c:v>
                </c:pt>
                <c:pt idx="6">
                  <c:v>2013</c:v>
                </c:pt>
                <c:pt idx="7">
                  <c:v>2014</c:v>
                </c:pt>
              </c:numCache>
            </c:numRef>
          </c:cat>
          <c:val>
            <c:numRef>
              <c:f>Sheet1!$B$2:$B$9</c:f>
              <c:numCache>
                <c:formatCode>General</c:formatCode>
                <c:ptCount val="8"/>
                <c:pt idx="0">
                  <c:v>3.1</c:v>
                </c:pt>
                <c:pt idx="1">
                  <c:v>3</c:v>
                </c:pt>
                <c:pt idx="2">
                  <c:v>-1.2</c:v>
                </c:pt>
                <c:pt idx="3">
                  <c:v>-3.9</c:v>
                </c:pt>
                <c:pt idx="4">
                  <c:v>-1.9</c:v>
                </c:pt>
                <c:pt idx="5">
                  <c:v>-0.4</c:v>
                </c:pt>
                <c:pt idx="6">
                  <c:v>-1.8</c:v>
                </c:pt>
                <c:pt idx="7">
                  <c:v>-3.7</c:v>
                </c:pt>
              </c:numCache>
            </c:numRef>
          </c:val>
          <c:smooth val="0"/>
        </c:ser>
        <c:ser>
          <c:idx val="1"/>
          <c:order val="1"/>
          <c:tx>
            <c:strRef>
              <c:f>Sheet1!$C$1</c:f>
              <c:strCache>
                <c:ptCount val="1"/>
                <c:pt idx="0">
                  <c:v>Structural Balance</c:v>
                </c:pt>
              </c:strCache>
            </c:strRef>
          </c:tx>
          <c:spPr>
            <a:ln w="38100" cap="rnd">
              <a:solidFill>
                <a:srgbClr val="FF0000"/>
              </a:solidFill>
              <a:round/>
            </a:ln>
            <a:effectLst/>
          </c:spPr>
          <c:marker>
            <c:symbol val="none"/>
          </c:marker>
          <c:cat>
            <c:numRef>
              <c:f>Sheet1!$A$2:$A$9</c:f>
              <c:numCache>
                <c:formatCode>General</c:formatCode>
                <c:ptCount val="8"/>
                <c:pt idx="0">
                  <c:v>2007</c:v>
                </c:pt>
                <c:pt idx="1">
                  <c:v>2008</c:v>
                </c:pt>
                <c:pt idx="2">
                  <c:v>2009</c:v>
                </c:pt>
                <c:pt idx="3">
                  <c:v>2010</c:v>
                </c:pt>
                <c:pt idx="4">
                  <c:v>2011</c:v>
                </c:pt>
                <c:pt idx="5">
                  <c:v>2012</c:v>
                </c:pt>
                <c:pt idx="6">
                  <c:v>2013</c:v>
                </c:pt>
                <c:pt idx="7">
                  <c:v>2014</c:v>
                </c:pt>
              </c:numCache>
            </c:numRef>
          </c:cat>
          <c:val>
            <c:numRef>
              <c:f>Sheet1!$C$2:$C$9</c:f>
              <c:numCache>
                <c:formatCode>General</c:formatCode>
                <c:ptCount val="8"/>
                <c:pt idx="0">
                  <c:v>1.4</c:v>
                </c:pt>
                <c:pt idx="1">
                  <c:v>0.9</c:v>
                </c:pt>
                <c:pt idx="2">
                  <c:v>0.4</c:v>
                </c:pt>
                <c:pt idx="3">
                  <c:v>-2.8</c:v>
                </c:pt>
                <c:pt idx="4">
                  <c:v>-1.4</c:v>
                </c:pt>
                <c:pt idx="5">
                  <c:v>0.1</c:v>
                </c:pt>
                <c:pt idx="6">
                  <c:v>-1.1000000000000001</c:v>
                </c:pt>
                <c:pt idx="7">
                  <c:v>-1.5</c:v>
                </c:pt>
              </c:numCache>
            </c:numRef>
          </c:val>
          <c:smooth val="0"/>
        </c:ser>
        <c:dLbls>
          <c:showLegendKey val="0"/>
          <c:showVal val="0"/>
          <c:showCatName val="0"/>
          <c:showSerName val="0"/>
          <c:showPercent val="0"/>
          <c:showBubbleSize val="0"/>
        </c:dLbls>
        <c:marker val="1"/>
        <c:smooth val="0"/>
        <c:axId val="100588928"/>
        <c:axId val="101721216"/>
      </c:lineChart>
      <c:catAx>
        <c:axId val="10058892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bg-BG"/>
          </a:p>
        </c:txPr>
        <c:crossAx val="101721216"/>
        <c:crosses val="autoZero"/>
        <c:auto val="1"/>
        <c:lblAlgn val="ctr"/>
        <c:lblOffset val="100"/>
        <c:noMultiLvlLbl val="0"/>
      </c:catAx>
      <c:valAx>
        <c:axId val="10172121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bg-BG"/>
          </a:p>
        </c:txPr>
        <c:crossAx val="100588928"/>
        <c:crosses val="autoZero"/>
        <c:crossBetween val="between"/>
      </c:valAx>
      <c:valAx>
        <c:axId val="101722752"/>
        <c:scaling>
          <c:orientation val="minMax"/>
          <c:max val="4"/>
          <c:min val="-5"/>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bg-BG"/>
          </a:p>
        </c:txPr>
        <c:crossAx val="101724544"/>
        <c:crosses val="max"/>
        <c:crossBetween val="between"/>
      </c:valAx>
      <c:catAx>
        <c:axId val="101724544"/>
        <c:scaling>
          <c:orientation val="minMax"/>
        </c:scaling>
        <c:delete val="1"/>
        <c:axPos val="b"/>
        <c:numFmt formatCode="General" sourceLinked="1"/>
        <c:majorTickMark val="out"/>
        <c:minorTickMark val="none"/>
        <c:tickLblPos val="nextTo"/>
        <c:crossAx val="101722752"/>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bg-BG"/>
        </a:p>
      </c:txPr>
    </c:legend>
    <c:plotVisOnly val="1"/>
    <c:dispBlanksAs val="gap"/>
    <c:showDLblsOverMax val="0"/>
  </c:chart>
  <c:spPr>
    <a:noFill/>
    <a:ln>
      <a:noFill/>
    </a:ln>
    <a:effectLst/>
  </c:spPr>
  <c:txPr>
    <a:bodyPr/>
    <a:lstStyle/>
    <a:p>
      <a:pPr>
        <a:defRPr/>
      </a:pPr>
      <a:endParaRPr lang="bg-BG"/>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195005515614884E-2"/>
          <c:y val="0.1256038947100869"/>
          <c:w val="0.95080499448438516"/>
          <c:h val="0.71045388797652587"/>
        </c:manualLayout>
      </c:layout>
      <c:barChart>
        <c:barDir val="col"/>
        <c:grouping val="stacked"/>
        <c:varyColors val="0"/>
        <c:ser>
          <c:idx val="0"/>
          <c:order val="0"/>
          <c:tx>
            <c:strRef>
              <c:f>Sheet1!$B$1</c:f>
              <c:strCache>
                <c:ptCount val="1"/>
                <c:pt idx="0">
                  <c:v>Foreign debt</c:v>
                </c:pt>
              </c:strCache>
            </c:strRef>
          </c:tx>
          <c:spPr>
            <a:solidFill>
              <a:schemeClr val="accent1"/>
            </a:solidFill>
            <a:ln>
              <a:noFill/>
            </a:ln>
            <a:effectLst/>
          </c:spPr>
          <c:invertIfNegative val="0"/>
          <c:cat>
            <c:numRef>
              <c:f>Sheet1!$A$2:$A$9</c:f>
              <c:numCache>
                <c:formatCode>General</c:formatCode>
                <c:ptCount val="8"/>
                <c:pt idx="0">
                  <c:v>2007</c:v>
                </c:pt>
                <c:pt idx="1">
                  <c:v>2008</c:v>
                </c:pt>
                <c:pt idx="2">
                  <c:v>2009</c:v>
                </c:pt>
                <c:pt idx="3">
                  <c:v>2010</c:v>
                </c:pt>
                <c:pt idx="4">
                  <c:v>2011</c:v>
                </c:pt>
                <c:pt idx="5">
                  <c:v>2012</c:v>
                </c:pt>
                <c:pt idx="6">
                  <c:v>2013</c:v>
                </c:pt>
                <c:pt idx="7">
                  <c:v>2014</c:v>
                </c:pt>
              </c:numCache>
            </c:numRef>
          </c:cat>
          <c:val>
            <c:numRef>
              <c:f>Sheet1!$B$2:$B$9</c:f>
              <c:numCache>
                <c:formatCode>General</c:formatCode>
                <c:ptCount val="8"/>
                <c:pt idx="0">
                  <c:v>12.1</c:v>
                </c:pt>
                <c:pt idx="1">
                  <c:v>8.4</c:v>
                </c:pt>
                <c:pt idx="2">
                  <c:v>9.1999999999999993</c:v>
                </c:pt>
                <c:pt idx="3">
                  <c:v>9.4</c:v>
                </c:pt>
                <c:pt idx="4">
                  <c:v>9.1</c:v>
                </c:pt>
                <c:pt idx="5">
                  <c:v>11.2</c:v>
                </c:pt>
                <c:pt idx="6">
                  <c:v>10</c:v>
                </c:pt>
                <c:pt idx="7">
                  <c:v>13.9</c:v>
                </c:pt>
              </c:numCache>
            </c:numRef>
          </c:val>
        </c:ser>
        <c:ser>
          <c:idx val="1"/>
          <c:order val="1"/>
          <c:tx>
            <c:strRef>
              <c:f>Sheet1!$C$1</c:f>
              <c:strCache>
                <c:ptCount val="1"/>
                <c:pt idx="0">
                  <c:v>Domestic debt</c:v>
                </c:pt>
              </c:strCache>
            </c:strRef>
          </c:tx>
          <c:spPr>
            <a:solidFill>
              <a:schemeClr val="accent2"/>
            </a:solidFill>
            <a:ln>
              <a:noFill/>
            </a:ln>
            <a:effectLst/>
          </c:spPr>
          <c:invertIfNegative val="0"/>
          <c:cat>
            <c:numRef>
              <c:f>Sheet1!$A$2:$A$9</c:f>
              <c:numCache>
                <c:formatCode>General</c:formatCode>
                <c:ptCount val="8"/>
                <c:pt idx="0">
                  <c:v>2007</c:v>
                </c:pt>
                <c:pt idx="1">
                  <c:v>2008</c:v>
                </c:pt>
                <c:pt idx="2">
                  <c:v>2009</c:v>
                </c:pt>
                <c:pt idx="3">
                  <c:v>2010</c:v>
                </c:pt>
                <c:pt idx="4">
                  <c:v>2011</c:v>
                </c:pt>
                <c:pt idx="5">
                  <c:v>2012</c:v>
                </c:pt>
                <c:pt idx="6">
                  <c:v>2013</c:v>
                </c:pt>
                <c:pt idx="7">
                  <c:v>2014</c:v>
                </c:pt>
              </c:numCache>
            </c:numRef>
          </c:cat>
          <c:val>
            <c:numRef>
              <c:f>Sheet1!$C$2:$C$9</c:f>
              <c:numCache>
                <c:formatCode>General</c:formatCode>
                <c:ptCount val="8"/>
                <c:pt idx="0">
                  <c:v>5.0999999999999996</c:v>
                </c:pt>
                <c:pt idx="1">
                  <c:v>5.3</c:v>
                </c:pt>
                <c:pt idx="2">
                  <c:v>5.5</c:v>
                </c:pt>
                <c:pt idx="3">
                  <c:v>5.6</c:v>
                </c:pt>
                <c:pt idx="4">
                  <c:v>6.4</c:v>
                </c:pt>
                <c:pt idx="5">
                  <c:v>6.4</c:v>
                </c:pt>
                <c:pt idx="6">
                  <c:v>8.1</c:v>
                </c:pt>
                <c:pt idx="7">
                  <c:v>13.7</c:v>
                </c:pt>
              </c:numCache>
            </c:numRef>
          </c:val>
        </c:ser>
        <c:dLbls>
          <c:showLegendKey val="0"/>
          <c:showVal val="0"/>
          <c:showCatName val="0"/>
          <c:showSerName val="0"/>
          <c:showPercent val="0"/>
          <c:showBubbleSize val="0"/>
        </c:dLbls>
        <c:gapWidth val="150"/>
        <c:overlap val="100"/>
        <c:axId val="92334720"/>
        <c:axId val="101749120"/>
      </c:barChart>
      <c:catAx>
        <c:axId val="92334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bg-BG"/>
          </a:p>
        </c:txPr>
        <c:crossAx val="101749120"/>
        <c:crosses val="autoZero"/>
        <c:auto val="1"/>
        <c:lblAlgn val="ctr"/>
        <c:lblOffset val="100"/>
        <c:noMultiLvlLbl val="0"/>
      </c:catAx>
      <c:valAx>
        <c:axId val="10174912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bg-BG"/>
          </a:p>
        </c:txPr>
        <c:crossAx val="923347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bg-BG"/>
        </a:p>
      </c:txPr>
    </c:legend>
    <c:plotVisOnly val="1"/>
    <c:dispBlanksAs val="gap"/>
    <c:showDLblsOverMax val="0"/>
  </c:chart>
  <c:spPr>
    <a:noFill/>
    <a:ln>
      <a:noFill/>
    </a:ln>
    <a:effectLst/>
  </c:spPr>
  <c:txPr>
    <a:bodyPr/>
    <a:lstStyle/>
    <a:p>
      <a:pPr>
        <a:defRPr/>
      </a:pPr>
      <a:endParaRPr lang="bg-BG"/>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Banks' assets/GDP</c:v>
                </c:pt>
              </c:strCache>
            </c:strRef>
          </c:tx>
          <c:spPr>
            <a:solidFill>
              <a:schemeClr val="accent1"/>
            </a:solidFill>
            <a:ln>
              <a:noFill/>
            </a:ln>
            <a:effectLst/>
          </c:spPr>
          <c:invertIfNegative val="0"/>
          <c:cat>
            <c:numRef>
              <c:f>Sheet1!$A$2:$A$9</c:f>
              <c:numCache>
                <c:formatCode>General</c:formatCode>
                <c:ptCount val="8"/>
                <c:pt idx="0">
                  <c:v>2007</c:v>
                </c:pt>
                <c:pt idx="1">
                  <c:v>2008</c:v>
                </c:pt>
                <c:pt idx="2">
                  <c:v>2009</c:v>
                </c:pt>
                <c:pt idx="3">
                  <c:v>2010</c:v>
                </c:pt>
                <c:pt idx="4">
                  <c:v>2011</c:v>
                </c:pt>
                <c:pt idx="5">
                  <c:v>2012</c:v>
                </c:pt>
                <c:pt idx="6">
                  <c:v>2013</c:v>
                </c:pt>
                <c:pt idx="7">
                  <c:v>2014</c:v>
                </c:pt>
              </c:numCache>
            </c:numRef>
          </c:cat>
          <c:val>
            <c:numRef>
              <c:f>Sheet1!$B$2:$B$9</c:f>
              <c:numCache>
                <c:formatCode>General</c:formatCode>
                <c:ptCount val="8"/>
                <c:pt idx="0">
                  <c:v>98.2</c:v>
                </c:pt>
                <c:pt idx="1">
                  <c:v>100.4</c:v>
                </c:pt>
                <c:pt idx="2">
                  <c:v>103.7</c:v>
                </c:pt>
                <c:pt idx="3">
                  <c:v>104.6</c:v>
                </c:pt>
                <c:pt idx="4">
                  <c:v>102</c:v>
                </c:pt>
                <c:pt idx="5">
                  <c:v>105.5</c:v>
                </c:pt>
                <c:pt idx="6">
                  <c:v>109.8</c:v>
                </c:pt>
                <c:pt idx="7">
                  <c:v>103.8</c:v>
                </c:pt>
              </c:numCache>
            </c:numRef>
          </c:val>
        </c:ser>
        <c:dLbls>
          <c:showLegendKey val="0"/>
          <c:showVal val="0"/>
          <c:showCatName val="0"/>
          <c:showSerName val="0"/>
          <c:showPercent val="0"/>
          <c:showBubbleSize val="0"/>
        </c:dLbls>
        <c:gapWidth val="150"/>
        <c:axId val="105221120"/>
        <c:axId val="105235200"/>
      </c:barChart>
      <c:catAx>
        <c:axId val="105221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bg-BG"/>
          </a:p>
        </c:txPr>
        <c:crossAx val="105235200"/>
        <c:crosses val="autoZero"/>
        <c:auto val="1"/>
        <c:lblAlgn val="ctr"/>
        <c:lblOffset val="100"/>
        <c:noMultiLvlLbl val="0"/>
      </c:catAx>
      <c:valAx>
        <c:axId val="105235200"/>
        <c:scaling>
          <c:orientation val="minMax"/>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bg-BG"/>
          </a:p>
        </c:txPr>
        <c:crossAx val="105221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bg-BG"/>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Sheet1!$A$2:$A$18</c:f>
              <c:strCache>
                <c:ptCount val="17"/>
                <c:pt idx="0">
                  <c:v>Romania</c:v>
                </c:pt>
                <c:pt idx="1">
                  <c:v>Lithuania</c:v>
                </c:pt>
                <c:pt idx="2">
                  <c:v>Slovakia</c:v>
                </c:pt>
                <c:pt idx="3">
                  <c:v>Poland</c:v>
                </c:pt>
                <c:pt idx="4">
                  <c:v>Estonia</c:v>
                </c:pt>
                <c:pt idx="5">
                  <c:v>Hungary</c:v>
                </c:pt>
                <c:pt idx="6">
                  <c:v>Latvia</c:v>
                </c:pt>
                <c:pt idx="7">
                  <c:v>Czech Republic</c:v>
                </c:pt>
                <c:pt idx="8">
                  <c:v>Slovenia</c:v>
                </c:pt>
                <c:pt idx="9">
                  <c:v>Greece</c:v>
                </c:pt>
                <c:pt idx="10">
                  <c:v>Italy</c:v>
                </c:pt>
                <c:pt idx="11">
                  <c:v>Germany</c:v>
                </c:pt>
                <c:pt idx="12">
                  <c:v>Austria</c:v>
                </c:pt>
                <c:pt idx="13">
                  <c:v>Spain</c:v>
                </c:pt>
                <c:pt idx="14">
                  <c:v>France</c:v>
                </c:pt>
                <c:pt idx="15">
                  <c:v>Denmark</c:v>
                </c:pt>
                <c:pt idx="16">
                  <c:v>UK</c:v>
                </c:pt>
              </c:strCache>
            </c:strRef>
          </c:cat>
          <c:val>
            <c:numRef>
              <c:f>Sheet1!$B$2:$B$18</c:f>
              <c:numCache>
                <c:formatCode>General</c:formatCode>
                <c:ptCount val="17"/>
                <c:pt idx="0">
                  <c:v>56</c:v>
                </c:pt>
                <c:pt idx="1">
                  <c:v>57</c:v>
                </c:pt>
                <c:pt idx="2">
                  <c:v>73</c:v>
                </c:pt>
                <c:pt idx="3">
                  <c:v>87</c:v>
                </c:pt>
                <c:pt idx="4">
                  <c:v>101</c:v>
                </c:pt>
                <c:pt idx="5">
                  <c:v>115</c:v>
                </c:pt>
                <c:pt idx="6">
                  <c:v>121</c:v>
                </c:pt>
                <c:pt idx="7">
                  <c:v>122</c:v>
                </c:pt>
                <c:pt idx="8">
                  <c:v>125</c:v>
                </c:pt>
                <c:pt idx="9">
                  <c:v>210</c:v>
                </c:pt>
                <c:pt idx="10">
                  <c:v>255</c:v>
                </c:pt>
                <c:pt idx="11">
                  <c:v>270</c:v>
                </c:pt>
                <c:pt idx="12">
                  <c:v>285</c:v>
                </c:pt>
                <c:pt idx="13">
                  <c:v>291</c:v>
                </c:pt>
                <c:pt idx="14">
                  <c:v>390</c:v>
                </c:pt>
                <c:pt idx="15">
                  <c:v>425</c:v>
                </c:pt>
                <c:pt idx="16">
                  <c:v>475</c:v>
                </c:pt>
              </c:numCache>
            </c:numRef>
          </c:val>
        </c:ser>
        <c:dLbls>
          <c:showLegendKey val="0"/>
          <c:showVal val="0"/>
          <c:showCatName val="0"/>
          <c:showSerName val="0"/>
          <c:showPercent val="0"/>
          <c:showBubbleSize val="0"/>
        </c:dLbls>
        <c:gapWidth val="219"/>
        <c:overlap val="-27"/>
        <c:axId val="105628032"/>
        <c:axId val="105629568"/>
      </c:barChart>
      <c:catAx>
        <c:axId val="105628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bg-BG"/>
          </a:p>
        </c:txPr>
        <c:crossAx val="105629568"/>
        <c:crosses val="autoZero"/>
        <c:auto val="1"/>
        <c:lblAlgn val="ctr"/>
        <c:lblOffset val="100"/>
        <c:noMultiLvlLbl val="0"/>
      </c:catAx>
      <c:valAx>
        <c:axId val="1056295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bg-BG"/>
          </a:p>
        </c:txPr>
        <c:crossAx val="105628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bg-BG"/>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Sheet1!$C$1</c:f>
              <c:strCache>
                <c:ptCount val="1"/>
                <c:pt idx="0">
                  <c:v>Liquidity ratio</c:v>
                </c:pt>
              </c:strCache>
            </c:strRef>
          </c:tx>
          <c:spPr>
            <a:solidFill>
              <a:schemeClr val="accent2"/>
            </a:solidFill>
            <a:ln>
              <a:noFill/>
            </a:ln>
            <a:effectLst/>
          </c:spPr>
          <c:invertIfNegative val="0"/>
          <c:cat>
            <c:numRef>
              <c:f>Sheet1!$A$2:$A$9</c:f>
              <c:numCache>
                <c:formatCode>General</c:formatCode>
                <c:ptCount val="8"/>
                <c:pt idx="0">
                  <c:v>2007</c:v>
                </c:pt>
                <c:pt idx="1">
                  <c:v>2008</c:v>
                </c:pt>
                <c:pt idx="2">
                  <c:v>2009</c:v>
                </c:pt>
                <c:pt idx="3">
                  <c:v>2010</c:v>
                </c:pt>
                <c:pt idx="4">
                  <c:v>2011</c:v>
                </c:pt>
                <c:pt idx="5">
                  <c:v>2012</c:v>
                </c:pt>
                <c:pt idx="6">
                  <c:v>2013</c:v>
                </c:pt>
                <c:pt idx="7">
                  <c:v>2014</c:v>
                </c:pt>
              </c:numCache>
            </c:numRef>
          </c:cat>
          <c:val>
            <c:numRef>
              <c:f>Sheet1!$C$2:$C$9</c:f>
              <c:numCache>
                <c:formatCode>General</c:formatCode>
                <c:ptCount val="8"/>
                <c:pt idx="0">
                  <c:v>28.24</c:v>
                </c:pt>
                <c:pt idx="1">
                  <c:v>21.71</c:v>
                </c:pt>
                <c:pt idx="2">
                  <c:v>21.9</c:v>
                </c:pt>
                <c:pt idx="3">
                  <c:v>24.37</c:v>
                </c:pt>
                <c:pt idx="4">
                  <c:v>25.57</c:v>
                </c:pt>
                <c:pt idx="5">
                  <c:v>26</c:v>
                </c:pt>
                <c:pt idx="6">
                  <c:v>27.07</c:v>
                </c:pt>
                <c:pt idx="7">
                  <c:v>30.12</c:v>
                </c:pt>
              </c:numCache>
            </c:numRef>
          </c:val>
        </c:ser>
        <c:dLbls>
          <c:showLegendKey val="0"/>
          <c:showVal val="0"/>
          <c:showCatName val="0"/>
          <c:showSerName val="0"/>
          <c:showPercent val="0"/>
          <c:showBubbleSize val="0"/>
        </c:dLbls>
        <c:gapWidth val="219"/>
        <c:axId val="105414016"/>
        <c:axId val="105412096"/>
      </c:barChart>
      <c:lineChart>
        <c:grouping val="standard"/>
        <c:varyColors val="0"/>
        <c:ser>
          <c:idx val="0"/>
          <c:order val="0"/>
          <c:tx>
            <c:strRef>
              <c:f>Sheet1!$B$1</c:f>
              <c:strCache>
                <c:ptCount val="1"/>
                <c:pt idx="0">
                  <c:v>Capital adequacy (%, lhs)</c:v>
                </c:pt>
              </c:strCache>
            </c:strRef>
          </c:tx>
          <c:spPr>
            <a:ln w="28575" cap="rnd">
              <a:solidFill>
                <a:schemeClr val="accent1"/>
              </a:solidFill>
              <a:round/>
            </a:ln>
            <a:effectLst/>
          </c:spPr>
          <c:marker>
            <c:symbol val="none"/>
          </c:marker>
          <c:cat>
            <c:numRef>
              <c:f>Sheet1!$A$2:$A$9</c:f>
              <c:numCache>
                <c:formatCode>General</c:formatCode>
                <c:ptCount val="8"/>
                <c:pt idx="0">
                  <c:v>2007</c:v>
                </c:pt>
                <c:pt idx="1">
                  <c:v>2008</c:v>
                </c:pt>
                <c:pt idx="2">
                  <c:v>2009</c:v>
                </c:pt>
                <c:pt idx="3">
                  <c:v>2010</c:v>
                </c:pt>
                <c:pt idx="4">
                  <c:v>2011</c:v>
                </c:pt>
                <c:pt idx="5">
                  <c:v>2012</c:v>
                </c:pt>
                <c:pt idx="6">
                  <c:v>2013</c:v>
                </c:pt>
                <c:pt idx="7">
                  <c:v>2014</c:v>
                </c:pt>
              </c:numCache>
            </c:numRef>
          </c:cat>
          <c:val>
            <c:numRef>
              <c:f>Sheet1!$B$2:$B$9</c:f>
              <c:numCache>
                <c:formatCode>General</c:formatCode>
                <c:ptCount val="8"/>
                <c:pt idx="0">
                  <c:v>13.83</c:v>
                </c:pt>
                <c:pt idx="1">
                  <c:v>14.86</c:v>
                </c:pt>
                <c:pt idx="2">
                  <c:v>17.04</c:v>
                </c:pt>
                <c:pt idx="3">
                  <c:v>17.48</c:v>
                </c:pt>
                <c:pt idx="4">
                  <c:v>17.53</c:v>
                </c:pt>
                <c:pt idx="5">
                  <c:v>16.66</c:v>
                </c:pt>
                <c:pt idx="6">
                  <c:v>16.850000000000001</c:v>
                </c:pt>
                <c:pt idx="7">
                  <c:v>16.670000000000002</c:v>
                </c:pt>
              </c:numCache>
            </c:numRef>
          </c:val>
          <c:smooth val="0"/>
        </c:ser>
        <c:dLbls>
          <c:showLegendKey val="0"/>
          <c:showVal val="0"/>
          <c:showCatName val="0"/>
          <c:showSerName val="0"/>
          <c:showPercent val="0"/>
          <c:showBubbleSize val="0"/>
        </c:dLbls>
        <c:marker val="1"/>
        <c:smooth val="0"/>
        <c:axId val="105329408"/>
        <c:axId val="105909248"/>
      </c:lineChart>
      <c:valAx>
        <c:axId val="105412096"/>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bg-BG"/>
          </a:p>
        </c:txPr>
        <c:crossAx val="105414016"/>
        <c:crosses val="max"/>
        <c:crossBetween val="between"/>
      </c:valAx>
      <c:catAx>
        <c:axId val="105414016"/>
        <c:scaling>
          <c:orientation val="minMax"/>
        </c:scaling>
        <c:delete val="1"/>
        <c:axPos val="b"/>
        <c:numFmt formatCode="General" sourceLinked="1"/>
        <c:majorTickMark val="out"/>
        <c:minorTickMark val="none"/>
        <c:tickLblPos val="nextTo"/>
        <c:crossAx val="105412096"/>
        <c:crosses val="autoZero"/>
        <c:auto val="1"/>
        <c:lblAlgn val="ctr"/>
        <c:lblOffset val="100"/>
        <c:noMultiLvlLbl val="0"/>
      </c:catAx>
      <c:valAx>
        <c:axId val="105909248"/>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bg-BG"/>
          </a:p>
        </c:txPr>
        <c:crossAx val="105329408"/>
        <c:crosses val="autoZero"/>
        <c:crossBetween val="between"/>
      </c:valAx>
      <c:catAx>
        <c:axId val="105329408"/>
        <c:scaling>
          <c:orientation val="minMax"/>
        </c:scaling>
        <c:delete val="1"/>
        <c:axPos val="b"/>
        <c:numFmt formatCode="General" sourceLinked="1"/>
        <c:majorTickMark val="out"/>
        <c:minorTickMark val="none"/>
        <c:tickLblPos val="nextTo"/>
        <c:crossAx val="105909248"/>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bg-BG"/>
        </a:p>
      </c:txPr>
    </c:legend>
    <c:plotVisOnly val="1"/>
    <c:dispBlanksAs val="gap"/>
    <c:showDLblsOverMax val="0"/>
  </c:chart>
  <c:spPr>
    <a:noFill/>
    <a:ln>
      <a:noFill/>
    </a:ln>
    <a:effectLst/>
  </c:spPr>
  <c:txPr>
    <a:bodyPr/>
    <a:lstStyle/>
    <a:p>
      <a:pPr>
        <a:defRPr/>
      </a:pPr>
      <a:endParaRPr lang="bg-BG"/>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8822AD-AE65-4A0B-B031-42814ACC0A5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bg-BG"/>
        </a:p>
      </dgm:t>
    </dgm:pt>
    <dgm:pt modelId="{D9ACCEF1-5763-4896-97F7-2E618783EF87}">
      <dgm:prSet/>
      <dgm:spPr/>
      <dgm:t>
        <a:bodyPr/>
        <a:lstStyle/>
        <a:p>
          <a:pPr rtl="0"/>
          <a:r>
            <a:rPr lang="en-US" dirty="0" smtClean="0"/>
            <a:t>Ensuring a smooth corporate deleveraging process.</a:t>
          </a:r>
          <a:endParaRPr lang="en-US" dirty="0"/>
        </a:p>
      </dgm:t>
    </dgm:pt>
    <dgm:pt modelId="{03A0D097-E71D-48D6-9468-D5A0C2426307}" type="parTrans" cxnId="{5D7458EC-D114-4072-BEEB-40F5CE2ED5DE}">
      <dgm:prSet/>
      <dgm:spPr/>
      <dgm:t>
        <a:bodyPr/>
        <a:lstStyle/>
        <a:p>
          <a:endParaRPr lang="bg-BG"/>
        </a:p>
      </dgm:t>
    </dgm:pt>
    <dgm:pt modelId="{091C8528-6B75-4200-BA48-AC5B45CA38A3}" type="sibTrans" cxnId="{5D7458EC-D114-4072-BEEB-40F5CE2ED5DE}">
      <dgm:prSet/>
      <dgm:spPr/>
      <dgm:t>
        <a:bodyPr/>
        <a:lstStyle/>
        <a:p>
          <a:endParaRPr lang="bg-BG"/>
        </a:p>
      </dgm:t>
    </dgm:pt>
    <dgm:pt modelId="{8666EF76-F3A1-4564-8D92-9ED3935E786E}">
      <dgm:prSet/>
      <dgm:spPr/>
      <dgm:t>
        <a:bodyPr/>
        <a:lstStyle/>
        <a:p>
          <a:pPr rtl="0"/>
          <a:r>
            <a:rPr lang="en-US" dirty="0" smtClean="0"/>
            <a:t>Sustaining the adjustment of the external position, while continuing to attract productive foreign capital.</a:t>
          </a:r>
          <a:endParaRPr lang="en-US" dirty="0"/>
        </a:p>
      </dgm:t>
    </dgm:pt>
    <dgm:pt modelId="{FDCB9F47-EB26-4A2D-9A1F-FA2BA71A5219}" type="parTrans" cxnId="{0245A66F-F90F-4715-9DDB-9F7AD250EDC9}">
      <dgm:prSet/>
      <dgm:spPr/>
      <dgm:t>
        <a:bodyPr/>
        <a:lstStyle/>
        <a:p>
          <a:endParaRPr lang="bg-BG"/>
        </a:p>
      </dgm:t>
    </dgm:pt>
    <dgm:pt modelId="{81BA12AF-8A98-4ABF-97BB-CC83D8DCB97D}" type="sibTrans" cxnId="{0245A66F-F90F-4715-9DDB-9F7AD250EDC9}">
      <dgm:prSet/>
      <dgm:spPr/>
      <dgm:t>
        <a:bodyPr/>
        <a:lstStyle/>
        <a:p>
          <a:endParaRPr lang="bg-BG"/>
        </a:p>
      </dgm:t>
    </dgm:pt>
    <dgm:pt modelId="{BB1B971D-07F4-4CD5-93DE-3D7115978BE6}">
      <dgm:prSet/>
      <dgm:spPr/>
      <dgm:t>
        <a:bodyPr/>
        <a:lstStyle/>
        <a:p>
          <a:pPr rtl="0"/>
          <a:r>
            <a:rPr lang="en-US" smtClean="0"/>
            <a:t>Distressed labour market; persistent unemployment; job losses concentrated in the low-skilled segment and skill mismatches.</a:t>
          </a:r>
          <a:endParaRPr lang="en-US"/>
        </a:p>
      </dgm:t>
    </dgm:pt>
    <dgm:pt modelId="{BCE3601F-C185-4135-8217-1667D8B1852E}" type="parTrans" cxnId="{EA1AA2A2-9570-439D-9B10-A750A9D1BA3C}">
      <dgm:prSet/>
      <dgm:spPr/>
      <dgm:t>
        <a:bodyPr/>
        <a:lstStyle/>
        <a:p>
          <a:endParaRPr lang="bg-BG"/>
        </a:p>
      </dgm:t>
    </dgm:pt>
    <dgm:pt modelId="{D9285571-EAA1-4C69-AF3D-3C8CDA9D03F0}" type="sibTrans" cxnId="{EA1AA2A2-9570-439D-9B10-A750A9D1BA3C}">
      <dgm:prSet/>
      <dgm:spPr/>
      <dgm:t>
        <a:bodyPr/>
        <a:lstStyle/>
        <a:p>
          <a:endParaRPr lang="bg-BG"/>
        </a:p>
      </dgm:t>
    </dgm:pt>
    <dgm:pt modelId="{68CF229B-D85F-42B4-B76C-86FF513AAF76}">
      <dgm:prSet/>
      <dgm:spPr/>
      <dgm:t>
        <a:bodyPr/>
        <a:lstStyle/>
        <a:p>
          <a:pPr rtl="0"/>
          <a:r>
            <a:rPr lang="en-US" dirty="0" smtClean="0"/>
            <a:t>Preserving financial stability and joining the euro area.</a:t>
          </a:r>
          <a:endParaRPr lang="en-US" dirty="0"/>
        </a:p>
      </dgm:t>
    </dgm:pt>
    <dgm:pt modelId="{6DE855DC-AFDC-43C8-A2EF-8CF6A1AC8377}" type="parTrans" cxnId="{BA5F635A-6644-4FFE-87BF-337FBB8B58F5}">
      <dgm:prSet/>
      <dgm:spPr/>
    </dgm:pt>
    <dgm:pt modelId="{A55C2B8E-F1B4-428C-A282-1BBD00F35FB8}" type="sibTrans" cxnId="{BA5F635A-6644-4FFE-87BF-337FBB8B58F5}">
      <dgm:prSet/>
      <dgm:spPr/>
    </dgm:pt>
    <dgm:pt modelId="{1A44AB77-D5EA-4B02-939A-D0BD2B08B733}" type="pres">
      <dgm:prSet presAssocID="{518822AD-AE65-4A0B-B031-42814ACC0A5E}" presName="linear" presStyleCnt="0">
        <dgm:presLayoutVars>
          <dgm:animLvl val="lvl"/>
          <dgm:resizeHandles val="exact"/>
        </dgm:presLayoutVars>
      </dgm:prSet>
      <dgm:spPr/>
      <dgm:t>
        <a:bodyPr/>
        <a:lstStyle/>
        <a:p>
          <a:endParaRPr lang="bg-BG"/>
        </a:p>
      </dgm:t>
    </dgm:pt>
    <dgm:pt modelId="{C1FD4A98-E7F1-4E2D-9389-5678CBDE776A}" type="pres">
      <dgm:prSet presAssocID="{68CF229B-D85F-42B4-B76C-86FF513AAF76}" presName="parentText" presStyleLbl="node1" presStyleIdx="0" presStyleCnt="4">
        <dgm:presLayoutVars>
          <dgm:chMax val="0"/>
          <dgm:bulletEnabled val="1"/>
        </dgm:presLayoutVars>
      </dgm:prSet>
      <dgm:spPr/>
      <dgm:t>
        <a:bodyPr/>
        <a:lstStyle/>
        <a:p>
          <a:endParaRPr lang="en-US"/>
        </a:p>
      </dgm:t>
    </dgm:pt>
    <dgm:pt modelId="{B35FFCB9-3C4C-489D-96B0-8F3642A9EEFF}" type="pres">
      <dgm:prSet presAssocID="{A55C2B8E-F1B4-428C-A282-1BBD00F35FB8}" presName="spacer" presStyleCnt="0"/>
      <dgm:spPr/>
    </dgm:pt>
    <dgm:pt modelId="{93C7523F-5B26-4628-8AFB-D70E91B14451}" type="pres">
      <dgm:prSet presAssocID="{D9ACCEF1-5763-4896-97F7-2E618783EF87}" presName="parentText" presStyleLbl="node1" presStyleIdx="1" presStyleCnt="4">
        <dgm:presLayoutVars>
          <dgm:chMax val="0"/>
          <dgm:bulletEnabled val="1"/>
        </dgm:presLayoutVars>
      </dgm:prSet>
      <dgm:spPr/>
      <dgm:t>
        <a:bodyPr/>
        <a:lstStyle/>
        <a:p>
          <a:endParaRPr lang="bg-BG"/>
        </a:p>
      </dgm:t>
    </dgm:pt>
    <dgm:pt modelId="{52F765CB-983F-4D3A-BA1B-8D29969EFDAC}" type="pres">
      <dgm:prSet presAssocID="{091C8528-6B75-4200-BA48-AC5B45CA38A3}" presName="spacer" presStyleCnt="0"/>
      <dgm:spPr/>
    </dgm:pt>
    <dgm:pt modelId="{A5F809B1-FEAC-4C6F-A4AA-E00B3D301177}" type="pres">
      <dgm:prSet presAssocID="{8666EF76-F3A1-4564-8D92-9ED3935E786E}" presName="parentText" presStyleLbl="node1" presStyleIdx="2" presStyleCnt="4">
        <dgm:presLayoutVars>
          <dgm:chMax val="0"/>
          <dgm:bulletEnabled val="1"/>
        </dgm:presLayoutVars>
      </dgm:prSet>
      <dgm:spPr/>
      <dgm:t>
        <a:bodyPr/>
        <a:lstStyle/>
        <a:p>
          <a:endParaRPr lang="bg-BG"/>
        </a:p>
      </dgm:t>
    </dgm:pt>
    <dgm:pt modelId="{37F2D936-ED03-406F-8434-6B558FEA0942}" type="pres">
      <dgm:prSet presAssocID="{81BA12AF-8A98-4ABF-97BB-CC83D8DCB97D}" presName="spacer" presStyleCnt="0"/>
      <dgm:spPr/>
    </dgm:pt>
    <dgm:pt modelId="{8879F831-8DC0-438E-9C0F-BAFBAE1ABCBA}" type="pres">
      <dgm:prSet presAssocID="{BB1B971D-07F4-4CD5-93DE-3D7115978BE6}" presName="parentText" presStyleLbl="node1" presStyleIdx="3" presStyleCnt="4">
        <dgm:presLayoutVars>
          <dgm:chMax val="0"/>
          <dgm:bulletEnabled val="1"/>
        </dgm:presLayoutVars>
      </dgm:prSet>
      <dgm:spPr/>
      <dgm:t>
        <a:bodyPr/>
        <a:lstStyle/>
        <a:p>
          <a:endParaRPr lang="bg-BG"/>
        </a:p>
      </dgm:t>
    </dgm:pt>
  </dgm:ptLst>
  <dgm:cxnLst>
    <dgm:cxn modelId="{EA1AA2A2-9570-439D-9B10-A750A9D1BA3C}" srcId="{518822AD-AE65-4A0B-B031-42814ACC0A5E}" destId="{BB1B971D-07F4-4CD5-93DE-3D7115978BE6}" srcOrd="3" destOrd="0" parTransId="{BCE3601F-C185-4135-8217-1667D8B1852E}" sibTransId="{D9285571-EAA1-4C69-AF3D-3C8CDA9D03F0}"/>
    <dgm:cxn modelId="{B8530658-3CC4-49B9-B68B-EA3F4794AA7F}" type="presOf" srcId="{68CF229B-D85F-42B4-B76C-86FF513AAF76}" destId="{C1FD4A98-E7F1-4E2D-9389-5678CBDE776A}" srcOrd="0" destOrd="0" presId="urn:microsoft.com/office/officeart/2005/8/layout/vList2"/>
    <dgm:cxn modelId="{8AE82BC5-1384-4DED-A9C2-42FA6DBC1191}" type="presOf" srcId="{D9ACCEF1-5763-4896-97F7-2E618783EF87}" destId="{93C7523F-5B26-4628-8AFB-D70E91B14451}" srcOrd="0" destOrd="0" presId="urn:microsoft.com/office/officeart/2005/8/layout/vList2"/>
    <dgm:cxn modelId="{5445D87D-91D3-4B08-A3A9-71F79C250127}" type="presOf" srcId="{518822AD-AE65-4A0B-B031-42814ACC0A5E}" destId="{1A44AB77-D5EA-4B02-939A-D0BD2B08B733}" srcOrd="0" destOrd="0" presId="urn:microsoft.com/office/officeart/2005/8/layout/vList2"/>
    <dgm:cxn modelId="{9C9594CB-5BD7-42F1-A572-6667132F3F2D}" type="presOf" srcId="{8666EF76-F3A1-4564-8D92-9ED3935E786E}" destId="{A5F809B1-FEAC-4C6F-A4AA-E00B3D301177}" srcOrd="0" destOrd="0" presId="urn:microsoft.com/office/officeart/2005/8/layout/vList2"/>
    <dgm:cxn modelId="{BA5F635A-6644-4FFE-87BF-337FBB8B58F5}" srcId="{518822AD-AE65-4A0B-B031-42814ACC0A5E}" destId="{68CF229B-D85F-42B4-B76C-86FF513AAF76}" srcOrd="0" destOrd="0" parTransId="{6DE855DC-AFDC-43C8-A2EF-8CF6A1AC8377}" sibTransId="{A55C2B8E-F1B4-428C-A282-1BBD00F35FB8}"/>
    <dgm:cxn modelId="{9DE0BBD2-C085-46E7-A87A-F5ED7CEC7EE9}" type="presOf" srcId="{BB1B971D-07F4-4CD5-93DE-3D7115978BE6}" destId="{8879F831-8DC0-438E-9C0F-BAFBAE1ABCBA}" srcOrd="0" destOrd="0" presId="urn:microsoft.com/office/officeart/2005/8/layout/vList2"/>
    <dgm:cxn modelId="{5D7458EC-D114-4072-BEEB-40F5CE2ED5DE}" srcId="{518822AD-AE65-4A0B-B031-42814ACC0A5E}" destId="{D9ACCEF1-5763-4896-97F7-2E618783EF87}" srcOrd="1" destOrd="0" parTransId="{03A0D097-E71D-48D6-9468-D5A0C2426307}" sibTransId="{091C8528-6B75-4200-BA48-AC5B45CA38A3}"/>
    <dgm:cxn modelId="{0245A66F-F90F-4715-9DDB-9F7AD250EDC9}" srcId="{518822AD-AE65-4A0B-B031-42814ACC0A5E}" destId="{8666EF76-F3A1-4564-8D92-9ED3935E786E}" srcOrd="2" destOrd="0" parTransId="{FDCB9F47-EB26-4A2D-9A1F-FA2BA71A5219}" sibTransId="{81BA12AF-8A98-4ABF-97BB-CC83D8DCB97D}"/>
    <dgm:cxn modelId="{E42614D1-947C-4BCE-8B2C-9A82CAEECEF5}" type="presParOf" srcId="{1A44AB77-D5EA-4B02-939A-D0BD2B08B733}" destId="{C1FD4A98-E7F1-4E2D-9389-5678CBDE776A}" srcOrd="0" destOrd="0" presId="urn:microsoft.com/office/officeart/2005/8/layout/vList2"/>
    <dgm:cxn modelId="{DD23FA47-8CCA-4FFB-9A88-4956DBA17226}" type="presParOf" srcId="{1A44AB77-D5EA-4B02-939A-D0BD2B08B733}" destId="{B35FFCB9-3C4C-489D-96B0-8F3642A9EEFF}" srcOrd="1" destOrd="0" presId="urn:microsoft.com/office/officeart/2005/8/layout/vList2"/>
    <dgm:cxn modelId="{DE0AA916-9039-4B85-A5AF-FA27D35A9179}" type="presParOf" srcId="{1A44AB77-D5EA-4B02-939A-D0BD2B08B733}" destId="{93C7523F-5B26-4628-8AFB-D70E91B14451}" srcOrd="2" destOrd="0" presId="urn:microsoft.com/office/officeart/2005/8/layout/vList2"/>
    <dgm:cxn modelId="{6DD7EBB1-3465-406B-BB51-FF94B5F6F998}" type="presParOf" srcId="{1A44AB77-D5EA-4B02-939A-D0BD2B08B733}" destId="{52F765CB-983F-4D3A-BA1B-8D29969EFDAC}" srcOrd="3" destOrd="0" presId="urn:microsoft.com/office/officeart/2005/8/layout/vList2"/>
    <dgm:cxn modelId="{BFE7E16B-1EE9-474B-BE62-3E321BC996CF}" type="presParOf" srcId="{1A44AB77-D5EA-4B02-939A-D0BD2B08B733}" destId="{A5F809B1-FEAC-4C6F-A4AA-E00B3D301177}" srcOrd="4" destOrd="0" presId="urn:microsoft.com/office/officeart/2005/8/layout/vList2"/>
    <dgm:cxn modelId="{FE8D6ACC-05A1-4D07-9A92-38C769C19B62}" type="presParOf" srcId="{1A44AB77-D5EA-4B02-939A-D0BD2B08B733}" destId="{37F2D936-ED03-406F-8434-6B558FEA0942}" srcOrd="5" destOrd="0" presId="urn:microsoft.com/office/officeart/2005/8/layout/vList2"/>
    <dgm:cxn modelId="{CDEB7B09-9AE2-413E-9065-B740459C7CDE}" type="presParOf" srcId="{1A44AB77-D5EA-4B02-939A-D0BD2B08B733}" destId="{8879F831-8DC0-438E-9C0F-BAFBAE1ABCB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D4A98-E7F1-4E2D-9389-5678CBDE776A}">
      <dsp:nvSpPr>
        <dsp:cNvPr id="0" name=""/>
        <dsp:cNvSpPr/>
      </dsp:nvSpPr>
      <dsp:spPr>
        <a:xfrm>
          <a:off x="0" y="81411"/>
          <a:ext cx="10515600" cy="9931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Preserving financial stability and joining the euro area.</a:t>
          </a:r>
          <a:endParaRPr lang="en-US" sz="2500" kern="1200" dirty="0"/>
        </a:p>
      </dsp:txBody>
      <dsp:txXfrm>
        <a:off x="48481" y="129892"/>
        <a:ext cx="10418638" cy="896166"/>
      </dsp:txXfrm>
    </dsp:sp>
    <dsp:sp modelId="{93C7523F-5B26-4628-8AFB-D70E91B14451}">
      <dsp:nvSpPr>
        <dsp:cNvPr id="0" name=""/>
        <dsp:cNvSpPr/>
      </dsp:nvSpPr>
      <dsp:spPr>
        <a:xfrm>
          <a:off x="0" y="1146540"/>
          <a:ext cx="10515600" cy="9931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Ensuring a smooth corporate deleveraging process.</a:t>
          </a:r>
          <a:endParaRPr lang="en-US" sz="2500" kern="1200" dirty="0"/>
        </a:p>
      </dsp:txBody>
      <dsp:txXfrm>
        <a:off x="48481" y="1195021"/>
        <a:ext cx="10418638" cy="896166"/>
      </dsp:txXfrm>
    </dsp:sp>
    <dsp:sp modelId="{A5F809B1-FEAC-4C6F-A4AA-E00B3D301177}">
      <dsp:nvSpPr>
        <dsp:cNvPr id="0" name=""/>
        <dsp:cNvSpPr/>
      </dsp:nvSpPr>
      <dsp:spPr>
        <a:xfrm>
          <a:off x="0" y="2211669"/>
          <a:ext cx="10515600" cy="9931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Sustaining the adjustment of the external position, while continuing to attract productive foreign capital.</a:t>
          </a:r>
          <a:endParaRPr lang="en-US" sz="2500" kern="1200" dirty="0"/>
        </a:p>
      </dsp:txBody>
      <dsp:txXfrm>
        <a:off x="48481" y="2260150"/>
        <a:ext cx="10418638" cy="896166"/>
      </dsp:txXfrm>
    </dsp:sp>
    <dsp:sp modelId="{8879F831-8DC0-438E-9C0F-BAFBAE1ABCBA}">
      <dsp:nvSpPr>
        <dsp:cNvPr id="0" name=""/>
        <dsp:cNvSpPr/>
      </dsp:nvSpPr>
      <dsp:spPr>
        <a:xfrm>
          <a:off x="0" y="3276797"/>
          <a:ext cx="10515600" cy="9931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smtClean="0"/>
            <a:t>Distressed labour market; persistent unemployment; job losses concentrated in the low-skilled segment and skill mismatches.</a:t>
          </a:r>
          <a:endParaRPr lang="en-US" sz="2500" kern="1200"/>
        </a:p>
      </dsp:txBody>
      <dsp:txXfrm>
        <a:off x="48481" y="3325278"/>
        <a:ext cx="10418638" cy="89616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0.86504</cdr:x>
      <cdr:y>0.3034</cdr:y>
    </cdr:from>
    <cdr:to>
      <cdr:x>0.93798</cdr:x>
      <cdr:y>0.37316</cdr:y>
    </cdr:to>
    <cdr:sp macro="" textlink="">
      <cdr:nvSpPr>
        <cdr:cNvPr id="2" name="TextBox 1"/>
        <cdr:cNvSpPr txBox="1"/>
      </cdr:nvSpPr>
      <cdr:spPr>
        <a:xfrm xmlns:a="http://schemas.openxmlformats.org/drawingml/2006/main">
          <a:off x="8417351" y="1894875"/>
          <a:ext cx="709750" cy="435688"/>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600" dirty="0" smtClean="0"/>
            <a:t>FDI</a:t>
          </a:r>
          <a:endParaRPr lang="bg-BG" sz="1600" dirty="0"/>
        </a:p>
      </cdr:txBody>
    </cdr:sp>
  </cdr:relSizeAnchor>
  <cdr:relSizeAnchor xmlns:cdr="http://schemas.openxmlformats.org/drawingml/2006/chartDrawing">
    <cdr:from>
      <cdr:x>0.53365</cdr:x>
      <cdr:y>0.68687</cdr:y>
    </cdr:from>
    <cdr:to>
      <cdr:x>0.69587</cdr:x>
      <cdr:y>0.77871</cdr:y>
    </cdr:to>
    <cdr:sp macro="" textlink="">
      <cdr:nvSpPr>
        <cdr:cNvPr id="3" name="TextBox 2"/>
        <cdr:cNvSpPr txBox="1"/>
      </cdr:nvSpPr>
      <cdr:spPr>
        <a:xfrm xmlns:a="http://schemas.openxmlformats.org/drawingml/2006/main">
          <a:off x="5192778" y="4289834"/>
          <a:ext cx="1578497" cy="573589"/>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600" dirty="0" smtClean="0"/>
            <a:t>Current account</a:t>
          </a:r>
          <a:endParaRPr lang="bg-BG" sz="1600" dirty="0"/>
        </a:p>
      </cdr:txBody>
    </cdr:sp>
  </cdr:relSizeAnchor>
  <cdr:relSizeAnchor xmlns:cdr="http://schemas.openxmlformats.org/drawingml/2006/chartDrawing">
    <cdr:from>
      <cdr:x>0.1388</cdr:x>
      <cdr:y>0.52702</cdr:y>
    </cdr:from>
    <cdr:to>
      <cdr:x>0.33731</cdr:x>
      <cdr:y>0.6</cdr:y>
    </cdr:to>
    <cdr:sp macro="" textlink="">
      <cdr:nvSpPr>
        <cdr:cNvPr id="4" name="TextBox 3"/>
        <cdr:cNvSpPr txBox="1"/>
      </cdr:nvSpPr>
      <cdr:spPr>
        <a:xfrm xmlns:a="http://schemas.openxmlformats.org/drawingml/2006/main">
          <a:off x="885799" y="1857364"/>
          <a:ext cx="1266841" cy="257199"/>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600" dirty="0" smtClean="0"/>
            <a:t>Trade Balance</a:t>
          </a:r>
          <a:endParaRPr lang="bg-BG" sz="1600" dirty="0"/>
        </a:p>
      </cdr:txBody>
    </cdr:sp>
  </cdr:relSizeAnchor>
  <cdr:relSizeAnchor xmlns:cdr="http://schemas.openxmlformats.org/drawingml/2006/chartDrawing">
    <cdr:from>
      <cdr:x>0.19813</cdr:x>
      <cdr:y>0.57538</cdr:y>
    </cdr:from>
    <cdr:to>
      <cdr:x>0.2459</cdr:x>
      <cdr:y>0.6597</cdr:y>
    </cdr:to>
    <cdr:sp macro="" textlink="">
      <cdr:nvSpPr>
        <cdr:cNvPr id="6" name="Straight Arrow Connector 5"/>
        <cdr:cNvSpPr/>
      </cdr:nvSpPr>
      <cdr:spPr>
        <a:xfrm xmlns:a="http://schemas.openxmlformats.org/drawingml/2006/main" rot="16200000" flipH="1">
          <a:off x="1897048" y="3624433"/>
          <a:ext cx="526623" cy="464831"/>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bg-BG"/>
        </a:p>
      </cdr:txBody>
    </cdr:sp>
  </cdr:relSizeAnchor>
  <cdr:relSizeAnchor xmlns:cdr="http://schemas.openxmlformats.org/drawingml/2006/chartDrawing">
    <cdr:from>
      <cdr:x>0.44829</cdr:x>
      <cdr:y>0.67772</cdr:y>
    </cdr:from>
    <cdr:to>
      <cdr:x>0.52143</cdr:x>
      <cdr:y>0.70204</cdr:y>
    </cdr:to>
    <cdr:sp macro="" textlink="">
      <cdr:nvSpPr>
        <cdr:cNvPr id="8" name="Straight Arrow Connector 7"/>
        <cdr:cNvSpPr/>
      </cdr:nvSpPr>
      <cdr:spPr>
        <a:xfrm xmlns:a="http://schemas.openxmlformats.org/drawingml/2006/main" rot="10800000">
          <a:off x="4362170" y="4232738"/>
          <a:ext cx="711696" cy="151891"/>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bg-BG"/>
        </a:p>
      </cdr:txBody>
    </cdr:sp>
  </cdr:relSizeAnchor>
  <cdr:relSizeAnchor xmlns:cdr="http://schemas.openxmlformats.org/drawingml/2006/chartDrawing">
    <cdr:from>
      <cdr:x>0.51444</cdr:x>
      <cdr:y>0.151</cdr:y>
    </cdr:from>
    <cdr:to>
      <cdr:x>0.70549</cdr:x>
      <cdr:y>0.24829</cdr:y>
    </cdr:to>
    <cdr:sp macro="" textlink="">
      <cdr:nvSpPr>
        <cdr:cNvPr id="7" name="TextBox 6"/>
        <cdr:cNvSpPr txBox="1"/>
      </cdr:nvSpPr>
      <cdr:spPr>
        <a:xfrm xmlns:a="http://schemas.openxmlformats.org/drawingml/2006/main">
          <a:off x="5005765" y="943046"/>
          <a:ext cx="1859030" cy="607627"/>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n-US" sz="1600" dirty="0" smtClean="0"/>
            <a:t>Capital and Financial Account</a:t>
          </a:r>
          <a:endParaRPr lang="bg-BG" sz="1600" dirty="0"/>
        </a:p>
      </cdr:txBody>
    </cdr:sp>
  </cdr:relSizeAnchor>
  <cdr:relSizeAnchor xmlns:cdr="http://schemas.openxmlformats.org/drawingml/2006/chartDrawing">
    <cdr:from>
      <cdr:x>0.42582</cdr:x>
      <cdr:y>0.18007</cdr:y>
    </cdr:from>
    <cdr:to>
      <cdr:x>0.52582</cdr:x>
      <cdr:y>0.2071</cdr:y>
    </cdr:to>
    <cdr:sp macro="" textlink="">
      <cdr:nvSpPr>
        <cdr:cNvPr id="10" name="Straight Arrow Connector 9"/>
        <cdr:cNvSpPr/>
      </cdr:nvSpPr>
      <cdr:spPr>
        <a:xfrm xmlns:a="http://schemas.openxmlformats.org/drawingml/2006/main" rot="10800000" flipV="1">
          <a:off x="4143477" y="1124624"/>
          <a:ext cx="973059" cy="168816"/>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bg-BG"/>
        </a:p>
      </cdr:txBody>
    </cdr:sp>
  </cdr:relSizeAnchor>
  <cdr:relSizeAnchor xmlns:cdr="http://schemas.openxmlformats.org/drawingml/2006/chartDrawing">
    <cdr:from>
      <cdr:x>0.7931</cdr:x>
      <cdr:y>0.33425</cdr:y>
    </cdr:from>
    <cdr:to>
      <cdr:x>0.85816</cdr:x>
      <cdr:y>0.40739</cdr:y>
    </cdr:to>
    <cdr:sp macro="" textlink="">
      <cdr:nvSpPr>
        <cdr:cNvPr id="12" name="Straight Arrow Connector 11"/>
        <cdr:cNvSpPr/>
      </cdr:nvSpPr>
      <cdr:spPr>
        <a:xfrm xmlns:a="http://schemas.openxmlformats.org/drawingml/2006/main" flipH="1">
          <a:off x="7717297" y="2087592"/>
          <a:ext cx="633073" cy="456777"/>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bg-BG"/>
        </a:p>
      </cdr:txBody>
    </cdr:sp>
  </cdr:relSizeAnchor>
</c:userShapes>
</file>

<file path=ppt/drawings/drawing2.xml><?xml version="1.0" encoding="utf-8"?>
<c:userShapes xmlns:c="http://schemas.openxmlformats.org/drawingml/2006/chart">
  <cdr:relSizeAnchor xmlns:cdr="http://schemas.openxmlformats.org/drawingml/2006/chartDrawing">
    <cdr:from>
      <cdr:x>0.15679</cdr:x>
      <cdr:y>0.0744</cdr:y>
    </cdr:from>
    <cdr:to>
      <cdr:x>0.30956</cdr:x>
      <cdr:y>0.13713</cdr:y>
    </cdr:to>
    <cdr:sp macro="" textlink="">
      <cdr:nvSpPr>
        <cdr:cNvPr id="2" name="TextBox 1"/>
        <cdr:cNvSpPr txBox="1"/>
      </cdr:nvSpPr>
      <cdr:spPr>
        <a:xfrm xmlns:a="http://schemas.openxmlformats.org/drawingml/2006/main">
          <a:off x="812417" y="323739"/>
          <a:ext cx="791593" cy="2729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smtClean="0"/>
            <a:t>Bulgaria</a:t>
          </a:r>
          <a:endParaRPr lang="bg-BG" sz="1400" dirty="0"/>
        </a:p>
      </cdr:txBody>
    </cdr:sp>
  </cdr:relSizeAnchor>
</c:userShapes>
</file>

<file path=ppt/drawings/drawing3.xml><?xml version="1.0" encoding="utf-8"?>
<c:userShapes xmlns:c="http://schemas.openxmlformats.org/drawingml/2006/chart">
  <cdr:relSizeAnchor xmlns:cdr="http://schemas.openxmlformats.org/drawingml/2006/chartDrawing">
    <cdr:from>
      <cdr:x>0.55471</cdr:x>
      <cdr:y>0.11561</cdr:y>
    </cdr:from>
    <cdr:to>
      <cdr:x>0.55527</cdr:x>
      <cdr:y>0.77246</cdr:y>
    </cdr:to>
    <cdr:cxnSp macro="">
      <cdr:nvCxnSpPr>
        <cdr:cNvPr id="5" name="Straight Connector 4"/>
        <cdr:cNvCxnSpPr/>
      </cdr:nvCxnSpPr>
      <cdr:spPr>
        <a:xfrm xmlns:a="http://schemas.openxmlformats.org/drawingml/2006/main" flipH="1" flipV="1">
          <a:off x="2874264" y="503047"/>
          <a:ext cx="2923" cy="2858189"/>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0.17063</cdr:x>
      <cdr:y>0.15913</cdr:y>
    </cdr:from>
    <cdr:to>
      <cdr:x>0.47526</cdr:x>
      <cdr:y>0.25304</cdr:y>
    </cdr:to>
    <cdr:sp macro="" textlink="">
      <cdr:nvSpPr>
        <cdr:cNvPr id="6" name="TextBox 5"/>
        <cdr:cNvSpPr txBox="1"/>
      </cdr:nvSpPr>
      <cdr:spPr>
        <a:xfrm xmlns:a="http://schemas.openxmlformats.org/drawingml/2006/main">
          <a:off x="884116" y="692446"/>
          <a:ext cx="1578471" cy="4086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smtClean="0"/>
            <a:t>New EU members</a:t>
          </a:r>
          <a:endParaRPr lang="bg-BG" sz="1400" dirty="0"/>
        </a:p>
      </cdr:txBody>
    </cdr:sp>
  </cdr:relSizeAnchor>
  <cdr:relSizeAnchor xmlns:cdr="http://schemas.openxmlformats.org/drawingml/2006/chartDrawing">
    <cdr:from>
      <cdr:x>0.5527</cdr:x>
      <cdr:y>0.16678</cdr:y>
    </cdr:from>
    <cdr:to>
      <cdr:x>0.83671</cdr:x>
      <cdr:y>0.24539</cdr:y>
    </cdr:to>
    <cdr:sp macro="" textlink="">
      <cdr:nvSpPr>
        <cdr:cNvPr id="7" name="TextBox 1"/>
        <cdr:cNvSpPr txBox="1"/>
      </cdr:nvSpPr>
      <cdr:spPr>
        <a:xfrm xmlns:a="http://schemas.openxmlformats.org/drawingml/2006/main">
          <a:off x="2863875" y="725733"/>
          <a:ext cx="1471626" cy="3420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smtClean="0"/>
            <a:t>Old EU members</a:t>
          </a:r>
          <a:endParaRPr lang="bg-BG" sz="1400" dirty="0"/>
        </a:p>
      </cdr:txBody>
    </cdr:sp>
  </cdr:relSizeAnchor>
</c:userShapes>
</file>

<file path=ppt/drawings/drawing4.xml><?xml version="1.0" encoding="utf-8"?>
<c:userShapes xmlns:c="http://schemas.openxmlformats.org/drawingml/2006/chart">
  <cdr:relSizeAnchor xmlns:cdr="http://schemas.openxmlformats.org/drawingml/2006/chartDrawing">
    <cdr:from>
      <cdr:x>0.13062</cdr:x>
      <cdr:y>0.38126</cdr:y>
    </cdr:from>
    <cdr:to>
      <cdr:x>0.88561</cdr:x>
      <cdr:y>0.38126</cdr:y>
    </cdr:to>
    <cdr:cxnSp macro="">
      <cdr:nvCxnSpPr>
        <cdr:cNvPr id="3" name="Straight Connector 2"/>
        <cdr:cNvCxnSpPr/>
      </cdr:nvCxnSpPr>
      <cdr:spPr>
        <a:xfrm xmlns:a="http://schemas.openxmlformats.org/drawingml/2006/main">
          <a:off x="673702" y="1404773"/>
          <a:ext cx="3894082"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3226" cy="499091"/>
          </a:xfrm>
          <a:prstGeom prst="rect">
            <a:avLst/>
          </a:prstGeom>
        </p:spPr>
        <p:txBody>
          <a:bodyPr vert="horz" lIns="92345" tIns="46173" rIns="92345" bIns="46173" rtlCol="0"/>
          <a:lstStyle>
            <a:lvl1pPr algn="l">
              <a:defRPr sz="1200"/>
            </a:lvl1pPr>
          </a:lstStyle>
          <a:p>
            <a:endParaRPr lang="en-US"/>
          </a:p>
        </p:txBody>
      </p:sp>
      <p:sp>
        <p:nvSpPr>
          <p:cNvPr id="3" name="Date Placeholder 2"/>
          <p:cNvSpPr>
            <a:spLocks noGrp="1"/>
          </p:cNvSpPr>
          <p:nvPr>
            <p:ph type="dt" sz="quarter" idx="1"/>
          </p:nvPr>
        </p:nvSpPr>
        <p:spPr>
          <a:xfrm>
            <a:off x="3860335" y="0"/>
            <a:ext cx="2953226" cy="499091"/>
          </a:xfrm>
          <a:prstGeom prst="rect">
            <a:avLst/>
          </a:prstGeom>
        </p:spPr>
        <p:txBody>
          <a:bodyPr vert="horz" lIns="92345" tIns="46173" rIns="92345" bIns="46173" rtlCol="0"/>
          <a:lstStyle>
            <a:lvl1pPr algn="r">
              <a:defRPr sz="1200"/>
            </a:lvl1pPr>
          </a:lstStyle>
          <a:p>
            <a:fld id="{1623BD99-586F-428B-B55A-30FAE1D5D91B}" type="datetimeFigureOut">
              <a:rPr lang="en-US" smtClean="0"/>
              <a:t>2/26/2015</a:t>
            </a:fld>
            <a:endParaRPr lang="en-US"/>
          </a:p>
        </p:txBody>
      </p:sp>
      <p:sp>
        <p:nvSpPr>
          <p:cNvPr id="4" name="Footer Placeholder 3"/>
          <p:cNvSpPr>
            <a:spLocks noGrp="1"/>
          </p:cNvSpPr>
          <p:nvPr>
            <p:ph type="ftr" sz="quarter" idx="2"/>
          </p:nvPr>
        </p:nvSpPr>
        <p:spPr>
          <a:xfrm>
            <a:off x="0" y="9448185"/>
            <a:ext cx="2953226" cy="499090"/>
          </a:xfrm>
          <a:prstGeom prst="rect">
            <a:avLst/>
          </a:prstGeom>
        </p:spPr>
        <p:txBody>
          <a:bodyPr vert="horz" lIns="92345" tIns="46173" rIns="92345" bIns="46173" rtlCol="0" anchor="b"/>
          <a:lstStyle>
            <a:lvl1pPr algn="l">
              <a:defRPr sz="1200"/>
            </a:lvl1pPr>
          </a:lstStyle>
          <a:p>
            <a:endParaRPr lang="en-US"/>
          </a:p>
        </p:txBody>
      </p:sp>
      <p:sp>
        <p:nvSpPr>
          <p:cNvPr id="5" name="Slide Number Placeholder 4"/>
          <p:cNvSpPr>
            <a:spLocks noGrp="1"/>
          </p:cNvSpPr>
          <p:nvPr>
            <p:ph type="sldNum" sz="quarter" idx="3"/>
          </p:nvPr>
        </p:nvSpPr>
        <p:spPr>
          <a:xfrm>
            <a:off x="3860335" y="9448185"/>
            <a:ext cx="2953226" cy="499090"/>
          </a:xfrm>
          <a:prstGeom prst="rect">
            <a:avLst/>
          </a:prstGeom>
        </p:spPr>
        <p:txBody>
          <a:bodyPr vert="horz" lIns="92345" tIns="46173" rIns="92345" bIns="46173" rtlCol="0" anchor="b"/>
          <a:lstStyle>
            <a:lvl1pPr algn="r">
              <a:defRPr sz="1200"/>
            </a:lvl1pPr>
          </a:lstStyle>
          <a:p>
            <a:fld id="{3FF23861-A9AD-404B-81CC-7A13640B4697}" type="slidenum">
              <a:rPr lang="en-US" smtClean="0"/>
              <a:t>‹#›</a:t>
            </a:fld>
            <a:endParaRPr lang="en-US"/>
          </a:p>
        </p:txBody>
      </p:sp>
    </p:spTree>
    <p:extLst>
      <p:ext uri="{BB962C8B-B14F-4D97-AF65-F5344CB8AC3E}">
        <p14:creationId xmlns:p14="http://schemas.microsoft.com/office/powerpoint/2010/main" val="3142163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3226" cy="499091"/>
          </a:xfrm>
          <a:prstGeom prst="rect">
            <a:avLst/>
          </a:prstGeom>
        </p:spPr>
        <p:txBody>
          <a:bodyPr vert="horz" lIns="92345" tIns="46173" rIns="92345" bIns="46173" rtlCol="0"/>
          <a:lstStyle>
            <a:lvl1pPr algn="l">
              <a:defRPr sz="1200"/>
            </a:lvl1pPr>
          </a:lstStyle>
          <a:p>
            <a:endParaRPr lang="en-US"/>
          </a:p>
        </p:txBody>
      </p:sp>
      <p:sp>
        <p:nvSpPr>
          <p:cNvPr id="3" name="Date Placeholder 2"/>
          <p:cNvSpPr>
            <a:spLocks noGrp="1"/>
          </p:cNvSpPr>
          <p:nvPr>
            <p:ph type="dt" idx="1"/>
          </p:nvPr>
        </p:nvSpPr>
        <p:spPr>
          <a:xfrm>
            <a:off x="3860335" y="0"/>
            <a:ext cx="2953226" cy="499091"/>
          </a:xfrm>
          <a:prstGeom prst="rect">
            <a:avLst/>
          </a:prstGeom>
        </p:spPr>
        <p:txBody>
          <a:bodyPr vert="horz" lIns="92345" tIns="46173" rIns="92345" bIns="46173" rtlCol="0"/>
          <a:lstStyle>
            <a:lvl1pPr algn="r">
              <a:defRPr sz="1200"/>
            </a:lvl1pPr>
          </a:lstStyle>
          <a:p>
            <a:fld id="{CFD9FA74-0C75-4097-AEFF-855F099870DD}" type="datetimeFigureOut">
              <a:rPr lang="en-US" smtClean="0"/>
              <a:t>2/26/2015</a:t>
            </a:fld>
            <a:endParaRPr lang="en-US"/>
          </a:p>
        </p:txBody>
      </p:sp>
      <p:sp>
        <p:nvSpPr>
          <p:cNvPr id="4" name="Slide Image Placeholder 3"/>
          <p:cNvSpPr>
            <a:spLocks noGrp="1" noRot="1" noChangeAspect="1"/>
          </p:cNvSpPr>
          <p:nvPr>
            <p:ph type="sldImg" idx="2"/>
          </p:nvPr>
        </p:nvSpPr>
        <p:spPr>
          <a:xfrm>
            <a:off x="423863" y="1244600"/>
            <a:ext cx="5967412" cy="3355975"/>
          </a:xfrm>
          <a:prstGeom prst="rect">
            <a:avLst/>
          </a:prstGeom>
          <a:noFill/>
          <a:ln w="12700">
            <a:solidFill>
              <a:prstClr val="black"/>
            </a:solidFill>
          </a:ln>
        </p:spPr>
        <p:txBody>
          <a:bodyPr vert="horz" lIns="92345" tIns="46173" rIns="92345" bIns="46173" rtlCol="0" anchor="ctr"/>
          <a:lstStyle/>
          <a:p>
            <a:endParaRPr lang="en-US"/>
          </a:p>
        </p:txBody>
      </p:sp>
      <p:sp>
        <p:nvSpPr>
          <p:cNvPr id="5" name="Notes Placeholder 4"/>
          <p:cNvSpPr>
            <a:spLocks noGrp="1"/>
          </p:cNvSpPr>
          <p:nvPr>
            <p:ph type="body" sz="quarter" idx="3"/>
          </p:nvPr>
        </p:nvSpPr>
        <p:spPr>
          <a:xfrm>
            <a:off x="681514" y="4787126"/>
            <a:ext cx="5452110" cy="3916740"/>
          </a:xfrm>
          <a:prstGeom prst="rect">
            <a:avLst/>
          </a:prstGeom>
        </p:spPr>
        <p:txBody>
          <a:bodyPr vert="horz" lIns="92345" tIns="46173" rIns="92345" bIns="4617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8185"/>
            <a:ext cx="2953226" cy="499090"/>
          </a:xfrm>
          <a:prstGeom prst="rect">
            <a:avLst/>
          </a:prstGeom>
        </p:spPr>
        <p:txBody>
          <a:bodyPr vert="horz" lIns="92345" tIns="46173" rIns="92345" bIns="46173" rtlCol="0" anchor="b"/>
          <a:lstStyle>
            <a:lvl1pPr algn="l">
              <a:defRPr sz="1200"/>
            </a:lvl1pPr>
          </a:lstStyle>
          <a:p>
            <a:endParaRPr lang="en-US"/>
          </a:p>
        </p:txBody>
      </p:sp>
      <p:sp>
        <p:nvSpPr>
          <p:cNvPr id="7" name="Slide Number Placeholder 6"/>
          <p:cNvSpPr>
            <a:spLocks noGrp="1"/>
          </p:cNvSpPr>
          <p:nvPr>
            <p:ph type="sldNum" sz="quarter" idx="5"/>
          </p:nvPr>
        </p:nvSpPr>
        <p:spPr>
          <a:xfrm>
            <a:off x="3860335" y="9448185"/>
            <a:ext cx="2953226" cy="499090"/>
          </a:xfrm>
          <a:prstGeom prst="rect">
            <a:avLst/>
          </a:prstGeom>
        </p:spPr>
        <p:txBody>
          <a:bodyPr vert="horz" lIns="92345" tIns="46173" rIns="92345" bIns="46173" rtlCol="0" anchor="b"/>
          <a:lstStyle>
            <a:lvl1pPr algn="r">
              <a:defRPr sz="1200"/>
            </a:lvl1pPr>
          </a:lstStyle>
          <a:p>
            <a:fld id="{5A3E46EA-0FD9-4064-AB79-EFEBC15296AF}" type="slidenum">
              <a:rPr lang="en-US" smtClean="0"/>
              <a:t>‹#›</a:t>
            </a:fld>
            <a:endParaRPr lang="en-US"/>
          </a:p>
        </p:txBody>
      </p:sp>
    </p:spTree>
    <p:extLst>
      <p:ext uri="{BB962C8B-B14F-4D97-AF65-F5344CB8AC3E}">
        <p14:creationId xmlns:p14="http://schemas.microsoft.com/office/powerpoint/2010/main" val="3815339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3E46EA-0FD9-4064-AB79-EFEBC15296AF}" type="slidenum">
              <a:rPr lang="en-US" smtClean="0"/>
              <a:t>1</a:t>
            </a:fld>
            <a:endParaRPr lang="en-US"/>
          </a:p>
        </p:txBody>
      </p:sp>
    </p:spTree>
    <p:extLst>
      <p:ext uri="{BB962C8B-B14F-4D97-AF65-F5344CB8AC3E}">
        <p14:creationId xmlns:p14="http://schemas.microsoft.com/office/powerpoint/2010/main" val="2989606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5A3E46EA-0FD9-4064-AB79-EFEBC15296AF}" type="slidenum">
              <a:rPr lang="en-US" smtClean="0"/>
              <a:t>10</a:t>
            </a:fld>
            <a:endParaRPr lang="en-US"/>
          </a:p>
        </p:txBody>
      </p:sp>
    </p:spTree>
    <p:extLst>
      <p:ext uri="{BB962C8B-B14F-4D97-AF65-F5344CB8AC3E}">
        <p14:creationId xmlns:p14="http://schemas.microsoft.com/office/powerpoint/2010/main" val="386651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solidFill>
                <a:schemeClr val="tx1"/>
              </a:solidFill>
            </a:endParaRPr>
          </a:p>
        </p:txBody>
      </p:sp>
      <p:sp>
        <p:nvSpPr>
          <p:cNvPr id="4" name="Slide Number Placeholder 3"/>
          <p:cNvSpPr>
            <a:spLocks noGrp="1"/>
          </p:cNvSpPr>
          <p:nvPr>
            <p:ph type="sldNum" sz="quarter" idx="10"/>
          </p:nvPr>
        </p:nvSpPr>
        <p:spPr/>
        <p:txBody>
          <a:bodyPr/>
          <a:lstStyle/>
          <a:p>
            <a:fld id="{5A3E46EA-0FD9-4064-AB79-EFEBC15296AF}" type="slidenum">
              <a:rPr lang="en-US" smtClean="0"/>
              <a:t>11</a:t>
            </a:fld>
            <a:endParaRPr lang="en-US"/>
          </a:p>
        </p:txBody>
      </p:sp>
    </p:spTree>
    <p:extLst>
      <p:ext uri="{BB962C8B-B14F-4D97-AF65-F5344CB8AC3E}">
        <p14:creationId xmlns:p14="http://schemas.microsoft.com/office/powerpoint/2010/main" val="3695143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3E46EA-0FD9-4064-AB79-EFEBC15296AF}" type="slidenum">
              <a:rPr lang="en-US" smtClean="0"/>
              <a:t>12</a:t>
            </a:fld>
            <a:endParaRPr lang="en-US"/>
          </a:p>
        </p:txBody>
      </p:sp>
    </p:spTree>
    <p:extLst>
      <p:ext uri="{BB962C8B-B14F-4D97-AF65-F5344CB8AC3E}">
        <p14:creationId xmlns:p14="http://schemas.microsoft.com/office/powerpoint/2010/main" val="2397105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453"/>
            <a:r>
              <a:rPr lang="en-US" sz="1200" dirty="0" smtClean="0"/>
              <a:t>Overall, the </a:t>
            </a:r>
            <a:r>
              <a:rPr lang="en-US" sz="1200" dirty="0"/>
              <a:t>banking sector has weathered the crisis well due to strong banking supervision, conservative provisioning and a build-up of capital buffers. At the aggregate level, the banking system's capitalization was little changed relative to the pre-crisis years. The regulatory capital adequacy ratio stayed well above the mandatory level of 12%. The average quality of banks' loan portfolio however experienced serious changes. On the positive side, NPLs remain well-provisioned for with the coverage ratio of all buffers in the banking system reaching 99.8% of gross NPLs. </a:t>
            </a:r>
            <a:endParaRPr lang="en-US" sz="1200" dirty="0" smtClean="0"/>
          </a:p>
          <a:p>
            <a:pPr marL="0" marR="0" indent="0" algn="l" defTabSz="923453" rtl="0" eaLnBrk="1" fontAlgn="auto" latinLnBrk="0" hangingPunct="1">
              <a:lnSpc>
                <a:spcPct val="100000"/>
              </a:lnSpc>
              <a:spcBef>
                <a:spcPts val="0"/>
              </a:spcBef>
              <a:spcAft>
                <a:spcPts val="0"/>
              </a:spcAft>
              <a:buClrTx/>
              <a:buSzTx/>
              <a:buFontTx/>
              <a:buNone/>
              <a:tabLst/>
              <a:defRPr/>
            </a:pPr>
            <a:r>
              <a:rPr lang="en-US" sz="1200" dirty="0" smtClean="0"/>
              <a:t>Despite a cyclical compression of profitability, the banking system remains stable, well capitalized and highly liquid, and the same applies to individual banks. NPLs are reported in a conservative manner and covered with an additionally created capital buffer. The central bank already declared it will remain committed to further develop the domestic insolvency framework in line with the best international practices. In this regard, the design and implementation of an effective strategy for addressing the existing NPL stock in Bulgaria remain seriously constrained by prevailing uncertainty and the current low stage of asset market development. The monetary authorities have signaled they will rely on conservative banking supervision. The BNB will continue to play a supportive role to encourage a steady but gradual process of reducing distressed assets and releasing the associated collateral that avoids unduly disturbing markets.</a:t>
            </a:r>
            <a:endParaRPr lang="bg-BG" sz="1200" dirty="0" smtClean="0"/>
          </a:p>
          <a:p>
            <a:pPr defTabSz="923453"/>
            <a:endParaRPr lang="en-US" sz="1100" dirty="0" smtClean="0"/>
          </a:p>
          <a:p>
            <a:endParaRPr lang="bg-BG" dirty="0"/>
          </a:p>
        </p:txBody>
      </p:sp>
      <p:sp>
        <p:nvSpPr>
          <p:cNvPr id="4" name="Slide Number Placeholder 3"/>
          <p:cNvSpPr>
            <a:spLocks noGrp="1"/>
          </p:cNvSpPr>
          <p:nvPr>
            <p:ph type="sldNum" sz="quarter" idx="10"/>
          </p:nvPr>
        </p:nvSpPr>
        <p:spPr/>
        <p:txBody>
          <a:bodyPr/>
          <a:lstStyle/>
          <a:p>
            <a:fld id="{5A3E46EA-0FD9-4064-AB79-EFEBC15296AF}" type="slidenum">
              <a:rPr lang="en-US" smtClean="0"/>
              <a:t>13</a:t>
            </a:fld>
            <a:endParaRPr lang="en-US"/>
          </a:p>
        </p:txBody>
      </p:sp>
    </p:spTree>
    <p:extLst>
      <p:ext uri="{BB962C8B-B14F-4D97-AF65-F5344CB8AC3E}">
        <p14:creationId xmlns:p14="http://schemas.microsoft.com/office/powerpoint/2010/main" val="4222844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12"/>
              </a:spcAft>
              <a:buFont typeface="Wingdings" panose="05000000000000000000" pitchFamily="2" charset="2"/>
              <a:buChar char="§"/>
            </a:pPr>
            <a:endParaRPr lang="bg-BG" dirty="0">
              <a:solidFill>
                <a:schemeClr val="tx1"/>
              </a:solidFill>
            </a:endParaRPr>
          </a:p>
        </p:txBody>
      </p:sp>
      <p:sp>
        <p:nvSpPr>
          <p:cNvPr id="4" name="Slide Number Placeholder 3"/>
          <p:cNvSpPr>
            <a:spLocks noGrp="1"/>
          </p:cNvSpPr>
          <p:nvPr>
            <p:ph type="sldNum" sz="quarter" idx="10"/>
          </p:nvPr>
        </p:nvSpPr>
        <p:spPr/>
        <p:txBody>
          <a:bodyPr/>
          <a:lstStyle/>
          <a:p>
            <a:fld id="{5A3E46EA-0FD9-4064-AB79-EFEBC15296AF}" type="slidenum">
              <a:rPr lang="en-US" smtClean="0"/>
              <a:t>14</a:t>
            </a:fld>
            <a:endParaRPr lang="en-US"/>
          </a:p>
        </p:txBody>
      </p:sp>
    </p:spTree>
    <p:extLst>
      <p:ext uri="{BB962C8B-B14F-4D97-AF65-F5344CB8AC3E}">
        <p14:creationId xmlns:p14="http://schemas.microsoft.com/office/powerpoint/2010/main" val="2041538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3E46EA-0FD9-4064-AB79-EFEBC15296AF}" type="slidenum">
              <a:rPr lang="en-US" smtClean="0"/>
              <a:t>2</a:t>
            </a:fld>
            <a:endParaRPr lang="en-US"/>
          </a:p>
        </p:txBody>
      </p:sp>
    </p:spTree>
    <p:extLst>
      <p:ext uri="{BB962C8B-B14F-4D97-AF65-F5344CB8AC3E}">
        <p14:creationId xmlns:p14="http://schemas.microsoft.com/office/powerpoint/2010/main" val="2378933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bg-BG" dirty="0"/>
          </a:p>
        </p:txBody>
      </p:sp>
      <p:sp>
        <p:nvSpPr>
          <p:cNvPr id="4" name="Slide Number Placeholder 3"/>
          <p:cNvSpPr>
            <a:spLocks noGrp="1"/>
          </p:cNvSpPr>
          <p:nvPr>
            <p:ph type="sldNum" sz="quarter" idx="10"/>
          </p:nvPr>
        </p:nvSpPr>
        <p:spPr/>
        <p:txBody>
          <a:bodyPr/>
          <a:lstStyle/>
          <a:p>
            <a:fld id="{5A3E46EA-0FD9-4064-AB79-EFEBC15296AF}" type="slidenum">
              <a:rPr lang="en-US" smtClean="0"/>
              <a:t>3</a:t>
            </a:fld>
            <a:endParaRPr lang="en-US"/>
          </a:p>
        </p:txBody>
      </p:sp>
    </p:spTree>
    <p:extLst>
      <p:ext uri="{BB962C8B-B14F-4D97-AF65-F5344CB8AC3E}">
        <p14:creationId xmlns:p14="http://schemas.microsoft.com/office/powerpoint/2010/main" val="3016169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453">
              <a:defRPr/>
            </a:pPr>
            <a:endParaRPr lang="bg-BG" b="0" dirty="0">
              <a:solidFill>
                <a:schemeClr val="tx1"/>
              </a:solidFill>
            </a:endParaRPr>
          </a:p>
        </p:txBody>
      </p:sp>
      <p:sp>
        <p:nvSpPr>
          <p:cNvPr id="4" name="Slide Number Placeholder 3"/>
          <p:cNvSpPr>
            <a:spLocks noGrp="1"/>
          </p:cNvSpPr>
          <p:nvPr>
            <p:ph type="sldNum" sz="quarter" idx="10"/>
          </p:nvPr>
        </p:nvSpPr>
        <p:spPr/>
        <p:txBody>
          <a:bodyPr/>
          <a:lstStyle/>
          <a:p>
            <a:fld id="{5A3E46EA-0FD9-4064-AB79-EFEBC15296AF}" type="slidenum">
              <a:rPr lang="en-US" smtClean="0"/>
              <a:t>4</a:t>
            </a:fld>
            <a:endParaRPr lang="en-US"/>
          </a:p>
        </p:txBody>
      </p:sp>
    </p:spTree>
    <p:extLst>
      <p:ext uri="{BB962C8B-B14F-4D97-AF65-F5344CB8AC3E}">
        <p14:creationId xmlns:p14="http://schemas.microsoft.com/office/powerpoint/2010/main" val="2663776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b="0" dirty="0">
              <a:solidFill>
                <a:schemeClr val="tx1"/>
              </a:solidFill>
            </a:endParaRPr>
          </a:p>
        </p:txBody>
      </p:sp>
      <p:sp>
        <p:nvSpPr>
          <p:cNvPr id="4" name="Slide Number Placeholder 3"/>
          <p:cNvSpPr>
            <a:spLocks noGrp="1"/>
          </p:cNvSpPr>
          <p:nvPr>
            <p:ph type="sldNum" sz="quarter" idx="10"/>
          </p:nvPr>
        </p:nvSpPr>
        <p:spPr/>
        <p:txBody>
          <a:bodyPr/>
          <a:lstStyle/>
          <a:p>
            <a:fld id="{5A3E46EA-0FD9-4064-AB79-EFEBC15296AF}" type="slidenum">
              <a:rPr lang="en-US" smtClean="0"/>
              <a:t>5</a:t>
            </a:fld>
            <a:endParaRPr lang="en-US"/>
          </a:p>
        </p:txBody>
      </p:sp>
    </p:spTree>
    <p:extLst>
      <p:ext uri="{BB962C8B-B14F-4D97-AF65-F5344CB8AC3E}">
        <p14:creationId xmlns:p14="http://schemas.microsoft.com/office/powerpoint/2010/main" val="3670429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b="0" dirty="0">
              <a:solidFill>
                <a:schemeClr val="tx1"/>
              </a:solidFill>
            </a:endParaRPr>
          </a:p>
        </p:txBody>
      </p:sp>
      <p:sp>
        <p:nvSpPr>
          <p:cNvPr id="4" name="Slide Number Placeholder 3"/>
          <p:cNvSpPr>
            <a:spLocks noGrp="1"/>
          </p:cNvSpPr>
          <p:nvPr>
            <p:ph type="sldNum" sz="quarter" idx="10"/>
          </p:nvPr>
        </p:nvSpPr>
        <p:spPr/>
        <p:txBody>
          <a:bodyPr/>
          <a:lstStyle/>
          <a:p>
            <a:fld id="{5A3E46EA-0FD9-4064-AB79-EFEBC15296AF}" type="slidenum">
              <a:rPr lang="en-US" smtClean="0"/>
              <a:t>6</a:t>
            </a:fld>
            <a:endParaRPr lang="en-US"/>
          </a:p>
        </p:txBody>
      </p:sp>
    </p:spTree>
    <p:extLst>
      <p:ext uri="{BB962C8B-B14F-4D97-AF65-F5344CB8AC3E}">
        <p14:creationId xmlns:p14="http://schemas.microsoft.com/office/powerpoint/2010/main" val="2135554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5A3E46EA-0FD9-4064-AB79-EFEBC15296AF}" type="slidenum">
              <a:rPr lang="en-US" smtClean="0"/>
              <a:t>7</a:t>
            </a:fld>
            <a:endParaRPr lang="en-US"/>
          </a:p>
        </p:txBody>
      </p:sp>
    </p:spTree>
    <p:extLst>
      <p:ext uri="{BB962C8B-B14F-4D97-AF65-F5344CB8AC3E}">
        <p14:creationId xmlns:p14="http://schemas.microsoft.com/office/powerpoint/2010/main" val="1184142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3E46EA-0FD9-4064-AB79-EFEBC15296AF}" type="slidenum">
              <a:rPr lang="en-US" smtClean="0"/>
              <a:t>8</a:t>
            </a:fld>
            <a:endParaRPr lang="en-US"/>
          </a:p>
        </p:txBody>
      </p:sp>
    </p:spTree>
    <p:extLst>
      <p:ext uri="{BB962C8B-B14F-4D97-AF65-F5344CB8AC3E}">
        <p14:creationId xmlns:p14="http://schemas.microsoft.com/office/powerpoint/2010/main" val="1451297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5A3E46EA-0FD9-4064-AB79-EFEBC15296AF}" type="slidenum">
              <a:rPr lang="en-US" smtClean="0"/>
              <a:t>9</a:t>
            </a:fld>
            <a:endParaRPr lang="en-US"/>
          </a:p>
        </p:txBody>
      </p:sp>
    </p:spTree>
    <p:extLst>
      <p:ext uri="{BB962C8B-B14F-4D97-AF65-F5344CB8AC3E}">
        <p14:creationId xmlns:p14="http://schemas.microsoft.com/office/powerpoint/2010/main" val="2370599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563F8D-7A69-4CE9-A45E-6E21A91944C5}" type="datetimeFigureOut">
              <a:rPr lang="en-US" smtClean="0"/>
              <a:t>2/26/2015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E3181-CA4C-4335-A128-DD8932808F49}" type="slidenum">
              <a:rPr lang="en-US" smtClean="0"/>
              <a:t>‹#›</a:t>
            </a:fld>
            <a:endParaRPr lang="en-US"/>
          </a:p>
        </p:txBody>
      </p:sp>
    </p:spTree>
    <p:extLst>
      <p:ext uri="{BB962C8B-B14F-4D97-AF65-F5344CB8AC3E}">
        <p14:creationId xmlns:p14="http://schemas.microsoft.com/office/powerpoint/2010/main" val="2186643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563F8D-7A69-4CE9-A45E-6E21A91944C5}" type="datetimeFigureOut">
              <a:rPr lang="en-US" smtClean="0"/>
              <a:t>2/26/2015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E3181-CA4C-4335-A128-DD8932808F49}" type="slidenum">
              <a:rPr lang="en-US" smtClean="0"/>
              <a:t>‹#›</a:t>
            </a:fld>
            <a:endParaRPr lang="en-US"/>
          </a:p>
        </p:txBody>
      </p:sp>
    </p:spTree>
    <p:extLst>
      <p:ext uri="{BB962C8B-B14F-4D97-AF65-F5344CB8AC3E}">
        <p14:creationId xmlns:p14="http://schemas.microsoft.com/office/powerpoint/2010/main" val="3132870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563F8D-7A69-4CE9-A45E-6E21A91944C5}" type="datetimeFigureOut">
              <a:rPr lang="en-US" smtClean="0"/>
              <a:t>2/26/2015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E3181-CA4C-4335-A128-DD8932808F49}" type="slidenum">
              <a:rPr lang="en-US" smtClean="0"/>
              <a:t>‹#›</a:t>
            </a:fld>
            <a:endParaRPr lang="en-US"/>
          </a:p>
        </p:txBody>
      </p:sp>
    </p:spTree>
    <p:extLst>
      <p:ext uri="{BB962C8B-B14F-4D97-AF65-F5344CB8AC3E}">
        <p14:creationId xmlns:p14="http://schemas.microsoft.com/office/powerpoint/2010/main" val="3317327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563F8D-7A69-4CE9-A45E-6E21A91944C5}" type="datetimeFigureOut">
              <a:rPr lang="en-US" smtClean="0"/>
              <a:t>2/26/2015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E3181-CA4C-4335-A128-DD8932808F49}" type="slidenum">
              <a:rPr lang="en-US" smtClean="0"/>
              <a:t>‹#›</a:t>
            </a:fld>
            <a:endParaRPr lang="en-US"/>
          </a:p>
        </p:txBody>
      </p:sp>
    </p:spTree>
    <p:extLst>
      <p:ext uri="{BB962C8B-B14F-4D97-AF65-F5344CB8AC3E}">
        <p14:creationId xmlns:p14="http://schemas.microsoft.com/office/powerpoint/2010/main" val="3017914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563F8D-7A69-4CE9-A45E-6E21A91944C5}" type="datetimeFigureOut">
              <a:rPr lang="en-US" smtClean="0"/>
              <a:t>2/26/2015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E3181-CA4C-4335-A128-DD8932808F49}" type="slidenum">
              <a:rPr lang="en-US" smtClean="0"/>
              <a:t>‹#›</a:t>
            </a:fld>
            <a:endParaRPr lang="en-US"/>
          </a:p>
        </p:txBody>
      </p:sp>
    </p:spTree>
    <p:extLst>
      <p:ext uri="{BB962C8B-B14F-4D97-AF65-F5344CB8AC3E}">
        <p14:creationId xmlns:p14="http://schemas.microsoft.com/office/powerpoint/2010/main" val="2725676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563F8D-7A69-4CE9-A45E-6E21A91944C5}" type="datetimeFigureOut">
              <a:rPr lang="en-US" smtClean="0"/>
              <a:t>2/26/2015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7E3181-CA4C-4335-A128-DD8932808F49}" type="slidenum">
              <a:rPr lang="en-US" smtClean="0"/>
              <a:t>‹#›</a:t>
            </a:fld>
            <a:endParaRPr lang="en-US"/>
          </a:p>
        </p:txBody>
      </p:sp>
    </p:spTree>
    <p:extLst>
      <p:ext uri="{BB962C8B-B14F-4D97-AF65-F5344CB8AC3E}">
        <p14:creationId xmlns:p14="http://schemas.microsoft.com/office/powerpoint/2010/main" val="4056936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563F8D-7A69-4CE9-A45E-6E21A91944C5}" type="datetimeFigureOut">
              <a:rPr lang="en-US" smtClean="0"/>
              <a:t>2/26/2015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7E3181-CA4C-4335-A128-DD8932808F49}" type="slidenum">
              <a:rPr lang="en-US" smtClean="0"/>
              <a:t>‹#›</a:t>
            </a:fld>
            <a:endParaRPr lang="en-US"/>
          </a:p>
        </p:txBody>
      </p:sp>
    </p:spTree>
    <p:extLst>
      <p:ext uri="{BB962C8B-B14F-4D97-AF65-F5344CB8AC3E}">
        <p14:creationId xmlns:p14="http://schemas.microsoft.com/office/powerpoint/2010/main" val="4095110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563F8D-7A69-4CE9-A45E-6E21A91944C5}" type="datetimeFigureOut">
              <a:rPr lang="en-US" smtClean="0"/>
              <a:t>2/26/2015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7E3181-CA4C-4335-A128-DD8932808F49}" type="slidenum">
              <a:rPr lang="en-US" smtClean="0"/>
              <a:t>‹#›</a:t>
            </a:fld>
            <a:endParaRPr lang="en-US"/>
          </a:p>
        </p:txBody>
      </p:sp>
    </p:spTree>
    <p:extLst>
      <p:ext uri="{BB962C8B-B14F-4D97-AF65-F5344CB8AC3E}">
        <p14:creationId xmlns:p14="http://schemas.microsoft.com/office/powerpoint/2010/main" val="16930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563F8D-7A69-4CE9-A45E-6E21A91944C5}" type="datetimeFigureOut">
              <a:rPr lang="en-US" smtClean="0"/>
              <a:t>2/26/2015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7E3181-CA4C-4335-A128-DD8932808F49}" type="slidenum">
              <a:rPr lang="en-US" smtClean="0"/>
              <a:t>‹#›</a:t>
            </a:fld>
            <a:endParaRPr lang="en-US"/>
          </a:p>
        </p:txBody>
      </p:sp>
    </p:spTree>
    <p:extLst>
      <p:ext uri="{BB962C8B-B14F-4D97-AF65-F5344CB8AC3E}">
        <p14:creationId xmlns:p14="http://schemas.microsoft.com/office/powerpoint/2010/main" val="62800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563F8D-7A69-4CE9-A45E-6E21A91944C5}" type="datetimeFigureOut">
              <a:rPr lang="en-US" smtClean="0"/>
              <a:t>2/26/2015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7E3181-CA4C-4335-A128-DD8932808F49}" type="slidenum">
              <a:rPr lang="en-US" smtClean="0"/>
              <a:t>‹#›</a:t>
            </a:fld>
            <a:endParaRPr lang="en-US"/>
          </a:p>
        </p:txBody>
      </p:sp>
    </p:spTree>
    <p:extLst>
      <p:ext uri="{BB962C8B-B14F-4D97-AF65-F5344CB8AC3E}">
        <p14:creationId xmlns:p14="http://schemas.microsoft.com/office/powerpoint/2010/main" val="115957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563F8D-7A69-4CE9-A45E-6E21A91944C5}" type="datetimeFigureOut">
              <a:rPr lang="en-US" smtClean="0"/>
              <a:t>2/26/2015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7E3181-CA4C-4335-A128-DD8932808F49}" type="slidenum">
              <a:rPr lang="en-US" smtClean="0"/>
              <a:t>‹#›</a:t>
            </a:fld>
            <a:endParaRPr lang="en-US"/>
          </a:p>
        </p:txBody>
      </p:sp>
    </p:spTree>
    <p:extLst>
      <p:ext uri="{BB962C8B-B14F-4D97-AF65-F5344CB8AC3E}">
        <p14:creationId xmlns:p14="http://schemas.microsoft.com/office/powerpoint/2010/main" val="2390680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563F8D-7A69-4CE9-A45E-6E21A91944C5}" type="datetimeFigureOut">
              <a:rPr lang="en-US" smtClean="0"/>
              <a:t>2/26/2015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7E3181-CA4C-4335-A128-DD8932808F49}" type="slidenum">
              <a:rPr lang="en-US" smtClean="0"/>
              <a:t>‹#›</a:t>
            </a:fld>
            <a:endParaRPr lang="en-US"/>
          </a:p>
        </p:txBody>
      </p:sp>
    </p:spTree>
    <p:extLst>
      <p:ext uri="{BB962C8B-B14F-4D97-AF65-F5344CB8AC3E}">
        <p14:creationId xmlns:p14="http://schemas.microsoft.com/office/powerpoint/2010/main" val="1988561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77952" y="1122363"/>
            <a:ext cx="11582400" cy="2387600"/>
          </a:xfrm>
        </p:spPr>
        <p:txBody>
          <a:bodyPr>
            <a:noAutofit/>
          </a:bodyPr>
          <a:lstStyle/>
          <a:p>
            <a:r>
              <a:rPr lang="en-US" sz="7200" b="1" cap="small" normalizeH="1" dirty="0">
                <a:solidFill>
                  <a:schemeClr val="accent1">
                    <a:lumMod val="75000"/>
                  </a:schemeClr>
                </a:solidFill>
                <a:effectLst>
                  <a:outerShdw blurRad="38100" dist="38100" dir="2700000" algn="tl">
                    <a:srgbClr val="000000">
                      <a:alpha val="43137"/>
                    </a:srgbClr>
                  </a:outerShdw>
                </a:effectLst>
                <a:latin typeface="Algerian" panose="04020705040A02060702" pitchFamily="82" charset="0"/>
              </a:rPr>
              <a:t>The Bulgarian Economy in Time of Global Instability</a:t>
            </a:r>
          </a:p>
        </p:txBody>
      </p:sp>
      <p:sp>
        <p:nvSpPr>
          <p:cNvPr id="6" name="Subtitle 5"/>
          <p:cNvSpPr>
            <a:spLocks noGrp="1"/>
          </p:cNvSpPr>
          <p:nvPr>
            <p:ph type="subTitle" idx="1"/>
          </p:nvPr>
        </p:nvSpPr>
        <p:spPr>
          <a:xfrm>
            <a:off x="597408" y="4540822"/>
            <a:ext cx="11594592" cy="1655762"/>
          </a:xfrm>
        </p:spPr>
        <p:txBody>
          <a:bodyPr/>
          <a:lstStyle/>
          <a:p>
            <a:r>
              <a:rPr lang="en-US" i="1" dirty="0">
                <a:solidFill>
                  <a:schemeClr val="accent2"/>
                </a:solidFill>
              </a:rPr>
              <a:t>Economic </a:t>
            </a:r>
            <a:r>
              <a:rPr lang="en-US" i="1" dirty="0" smtClean="0">
                <a:solidFill>
                  <a:schemeClr val="accent2"/>
                </a:solidFill>
              </a:rPr>
              <a:t>Cooperation </a:t>
            </a:r>
            <a:r>
              <a:rPr lang="en-US" i="1" dirty="0">
                <a:solidFill>
                  <a:schemeClr val="accent2"/>
                </a:solidFill>
              </a:rPr>
              <a:t>between Bulgaria and Korea </a:t>
            </a:r>
            <a:r>
              <a:rPr lang="en-US" i="1" dirty="0" smtClean="0">
                <a:solidFill>
                  <a:schemeClr val="accent2"/>
                </a:solidFill>
              </a:rPr>
              <a:t> - International Seminar</a:t>
            </a:r>
          </a:p>
          <a:p>
            <a:endParaRPr lang="en-US" i="1" dirty="0" smtClean="0">
              <a:solidFill>
                <a:schemeClr val="accent2"/>
              </a:solidFill>
            </a:endParaRPr>
          </a:p>
          <a:p>
            <a:r>
              <a:rPr lang="en-US" i="1" dirty="0" smtClean="0">
                <a:solidFill>
                  <a:schemeClr val="accent2"/>
                </a:solidFill>
              </a:rPr>
              <a:t>Sofia, February 24, 2015</a:t>
            </a:r>
            <a:endParaRPr lang="en-US" i="1" dirty="0">
              <a:solidFill>
                <a:schemeClr val="accent2"/>
              </a:solidFill>
            </a:endParaRPr>
          </a:p>
        </p:txBody>
      </p:sp>
    </p:spTree>
    <p:extLst>
      <p:ext uri="{BB962C8B-B14F-4D97-AF65-F5344CB8AC3E}">
        <p14:creationId xmlns:p14="http://schemas.microsoft.com/office/powerpoint/2010/main" val="936726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98757" y="781397"/>
            <a:ext cx="11660108" cy="5539848"/>
          </a:xfrm>
          <a:prstGeom prst="rect">
            <a:avLst/>
          </a:prstGeom>
        </p:spPr>
      </p:pic>
      <p:sp>
        <p:nvSpPr>
          <p:cNvPr id="4" name="Title 3"/>
          <p:cNvSpPr>
            <a:spLocks noGrp="1"/>
          </p:cNvSpPr>
          <p:nvPr>
            <p:ph type="title"/>
          </p:nvPr>
        </p:nvSpPr>
        <p:spPr>
          <a:xfrm>
            <a:off x="838200" y="-37211"/>
            <a:ext cx="10515600" cy="659003"/>
          </a:xfrm>
        </p:spPr>
        <p:txBody>
          <a:bodyPr>
            <a:normAutofit/>
          </a:bodyPr>
          <a:lstStyle/>
          <a:p>
            <a:pPr algn="ctr"/>
            <a:r>
              <a:rPr lang="en-US" sz="3200" b="1" dirty="0" smtClean="0">
                <a:effectLst>
                  <a:outerShdw blurRad="38100" dist="38100" dir="2700000" algn="tl">
                    <a:srgbClr val="000000">
                      <a:alpha val="43137"/>
                    </a:srgbClr>
                  </a:outerShdw>
                </a:effectLst>
                <a:latin typeface="Algerian" panose="04020705040A02060702" pitchFamily="82" charset="0"/>
              </a:rPr>
              <a:t>Fiscal stance – Bulgaria and EU</a:t>
            </a:r>
            <a:endParaRPr lang="bg-BG" sz="3200" b="1" dirty="0">
              <a:effectLst>
                <a:outerShdw blurRad="38100" dist="38100" dir="2700000" algn="tl">
                  <a:srgbClr val="000000">
                    <a:alpha val="43137"/>
                  </a:srgbClr>
                </a:outerShdw>
              </a:effectLst>
            </a:endParaRPr>
          </a:p>
        </p:txBody>
      </p:sp>
      <p:sp>
        <p:nvSpPr>
          <p:cNvPr id="5" name="TextBox 4"/>
          <p:cNvSpPr txBox="1"/>
          <p:nvPr/>
        </p:nvSpPr>
        <p:spPr>
          <a:xfrm>
            <a:off x="8246226" y="6337624"/>
            <a:ext cx="3557847" cy="338554"/>
          </a:xfrm>
          <a:prstGeom prst="rect">
            <a:avLst/>
          </a:prstGeom>
          <a:noFill/>
        </p:spPr>
        <p:txBody>
          <a:bodyPr wrap="square" rtlCol="0">
            <a:spAutoFit/>
          </a:bodyPr>
          <a:lstStyle/>
          <a:p>
            <a:r>
              <a:rPr lang="en-US" sz="1600" dirty="0" smtClean="0"/>
              <a:t>Average budget deficit (2008-2013)</a:t>
            </a:r>
            <a:endParaRPr lang="bg-BG" sz="1600" dirty="0"/>
          </a:p>
        </p:txBody>
      </p:sp>
      <p:sp>
        <p:nvSpPr>
          <p:cNvPr id="6" name="TextBox 5"/>
          <p:cNvSpPr txBox="1"/>
          <p:nvPr/>
        </p:nvSpPr>
        <p:spPr>
          <a:xfrm rot="16200000">
            <a:off x="-1662937" y="3025241"/>
            <a:ext cx="3961723" cy="338554"/>
          </a:xfrm>
          <a:prstGeom prst="rect">
            <a:avLst/>
          </a:prstGeom>
          <a:noFill/>
        </p:spPr>
        <p:txBody>
          <a:bodyPr wrap="square" rtlCol="0">
            <a:spAutoFit/>
          </a:bodyPr>
          <a:lstStyle/>
          <a:p>
            <a:r>
              <a:rPr lang="en-US" sz="1600" dirty="0" smtClean="0"/>
              <a:t>Average Government debt (2008-2013)</a:t>
            </a:r>
            <a:endParaRPr lang="bg-BG" sz="1600" dirty="0"/>
          </a:p>
        </p:txBody>
      </p:sp>
    </p:spTree>
    <p:extLst>
      <p:ext uri="{BB962C8B-B14F-4D97-AF65-F5344CB8AC3E}">
        <p14:creationId xmlns:p14="http://schemas.microsoft.com/office/powerpoint/2010/main" val="2355336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2337"/>
          </a:xfrm>
        </p:spPr>
        <p:txBody>
          <a:bodyPr>
            <a:normAutofit/>
          </a:bodyPr>
          <a:lstStyle/>
          <a:p>
            <a:pPr algn="ctr"/>
            <a:r>
              <a:rPr lang="en-US" sz="3200" b="1" dirty="0" smtClean="0">
                <a:effectLst>
                  <a:outerShdw blurRad="38100" dist="38100" dir="2700000" algn="tl">
                    <a:srgbClr val="000000">
                      <a:alpha val="43137"/>
                    </a:srgbClr>
                  </a:outerShdw>
                </a:effectLst>
                <a:latin typeface="Algerian" panose="04020705040A02060702" pitchFamily="82" charset="0"/>
              </a:rPr>
              <a:t>Financial Sector</a:t>
            </a:r>
            <a:endParaRPr lang="bg-BG" sz="3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Currency board arrangement </a:t>
            </a:r>
          </a:p>
          <a:p>
            <a:pPr lvl="1"/>
            <a:r>
              <a:rPr lang="en-US" dirty="0" smtClean="0"/>
              <a:t>Established in mid 1997</a:t>
            </a:r>
          </a:p>
          <a:p>
            <a:pPr lvl="1"/>
            <a:r>
              <a:rPr lang="en-US" dirty="0" smtClean="0"/>
              <a:t>To be abolished after joining the euro area by (hopefully) 2020</a:t>
            </a:r>
          </a:p>
          <a:p>
            <a:r>
              <a:rPr lang="en-US" dirty="0" smtClean="0"/>
              <a:t>The financial sector is dominated by the banking sector</a:t>
            </a:r>
          </a:p>
          <a:p>
            <a:r>
              <a:rPr lang="en-US" dirty="0" smtClean="0"/>
              <a:t>Stock market and non-bank financial institutions remain underdeveloped</a:t>
            </a:r>
          </a:p>
          <a:p>
            <a:r>
              <a:rPr lang="en-US" dirty="0" smtClean="0"/>
              <a:t>In general, the financial sector has not been hit hard and remains stable and relatively well capitalized and liquid</a:t>
            </a:r>
          </a:p>
          <a:p>
            <a:endParaRPr lang="bg-BG" dirty="0"/>
          </a:p>
        </p:txBody>
      </p:sp>
    </p:spTree>
    <p:extLst>
      <p:ext uri="{BB962C8B-B14F-4D97-AF65-F5344CB8AC3E}">
        <p14:creationId xmlns:p14="http://schemas.microsoft.com/office/powerpoint/2010/main" val="836701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1883"/>
          </a:xfrm>
        </p:spPr>
        <p:txBody>
          <a:bodyPr>
            <a:normAutofit/>
          </a:bodyPr>
          <a:lstStyle/>
          <a:p>
            <a:pPr algn="ctr"/>
            <a:r>
              <a:rPr lang="en-US" sz="3200" b="1" dirty="0" smtClean="0">
                <a:effectLst>
                  <a:outerShdw blurRad="38100" dist="38100" dir="2700000" algn="tl">
                    <a:srgbClr val="000000">
                      <a:alpha val="43137"/>
                    </a:srgbClr>
                  </a:outerShdw>
                </a:effectLst>
                <a:latin typeface="Algerian" panose="04020705040A02060702" pitchFamily="82" charset="0"/>
              </a:rPr>
              <a:t>Banking sector </a:t>
            </a:r>
            <a:endParaRPr lang="bg-BG" sz="3200" b="1" dirty="0">
              <a:effectLst>
                <a:outerShdw blurRad="38100" dist="38100" dir="2700000" algn="tl">
                  <a:srgbClr val="000000">
                    <a:alpha val="43137"/>
                  </a:srgbClr>
                </a:outerShdw>
              </a:effectLst>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750951849"/>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10"/>
          <p:cNvGraphicFramePr>
            <a:graphicFrameLocks noGrp="1"/>
          </p:cNvGraphicFramePr>
          <p:nvPr>
            <p:ph sz="half" idx="2"/>
            <p:extLst>
              <p:ext uri="{D42A27DB-BD31-4B8C-83A1-F6EECF244321}">
                <p14:modId xmlns:p14="http://schemas.microsoft.com/office/powerpoint/2010/main" val="1053707259"/>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2316480" y="1780032"/>
            <a:ext cx="2011680" cy="369332"/>
          </a:xfrm>
          <a:prstGeom prst="rect">
            <a:avLst/>
          </a:prstGeom>
          <a:noFill/>
        </p:spPr>
        <p:txBody>
          <a:bodyPr wrap="square" rtlCol="0">
            <a:spAutoFit/>
          </a:bodyPr>
          <a:lstStyle/>
          <a:p>
            <a:r>
              <a:rPr lang="en-US" dirty="0" smtClean="0"/>
              <a:t>Assets to GDP ratio</a:t>
            </a:r>
            <a:endParaRPr lang="en-US" dirty="0"/>
          </a:p>
        </p:txBody>
      </p:sp>
      <p:sp>
        <p:nvSpPr>
          <p:cNvPr id="6" name="TextBox 5"/>
          <p:cNvSpPr txBox="1"/>
          <p:nvPr/>
        </p:nvSpPr>
        <p:spPr>
          <a:xfrm>
            <a:off x="7845552" y="1780032"/>
            <a:ext cx="2011680" cy="369332"/>
          </a:xfrm>
          <a:prstGeom prst="rect">
            <a:avLst/>
          </a:prstGeom>
          <a:noFill/>
        </p:spPr>
        <p:txBody>
          <a:bodyPr wrap="square" rtlCol="0">
            <a:spAutoFit/>
          </a:bodyPr>
          <a:lstStyle/>
          <a:p>
            <a:r>
              <a:rPr lang="en-US" dirty="0" smtClean="0"/>
              <a:t>Assets to GDP ratio</a:t>
            </a:r>
            <a:endParaRPr lang="en-US" dirty="0"/>
          </a:p>
        </p:txBody>
      </p:sp>
    </p:spTree>
    <p:extLst>
      <p:ext uri="{BB962C8B-B14F-4D97-AF65-F5344CB8AC3E}">
        <p14:creationId xmlns:p14="http://schemas.microsoft.com/office/powerpoint/2010/main" val="32430418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735" y="206629"/>
            <a:ext cx="10515600" cy="659003"/>
          </a:xfrm>
        </p:spPr>
        <p:txBody>
          <a:bodyPr>
            <a:normAutofit/>
          </a:bodyPr>
          <a:lstStyle/>
          <a:p>
            <a:pPr algn="ctr"/>
            <a:r>
              <a:rPr lang="en-US" sz="3200" b="1" dirty="0">
                <a:effectLst>
                  <a:outerShdw blurRad="38100" dist="38100" dir="2700000" algn="tl">
                    <a:srgbClr val="000000">
                      <a:alpha val="43137"/>
                    </a:srgbClr>
                  </a:outerShdw>
                </a:effectLst>
                <a:latin typeface="Algerian" panose="04020705040A02060702" pitchFamily="82" charset="0"/>
              </a:rPr>
              <a:t>Banking sector – </a:t>
            </a:r>
            <a:r>
              <a:rPr lang="en-US" sz="3200" b="1" dirty="0" smtClean="0">
                <a:effectLst>
                  <a:outerShdw blurRad="38100" dist="38100" dir="2700000" algn="tl">
                    <a:srgbClr val="000000">
                      <a:alpha val="43137"/>
                    </a:srgbClr>
                  </a:outerShdw>
                </a:effectLst>
                <a:latin typeface="Algerian" panose="04020705040A02060702" pitchFamily="82" charset="0"/>
              </a:rPr>
              <a:t>cont.</a:t>
            </a:r>
            <a:endParaRPr lang="bg-BG" sz="3200" b="1" dirty="0">
              <a:effectLst>
                <a:outerShdw blurRad="38100" dist="38100" dir="2700000" algn="tl">
                  <a:srgbClr val="000000">
                    <a:alpha val="43137"/>
                  </a:srgbClr>
                </a:outerShdw>
              </a:effectLst>
            </a:endParaRPr>
          </a:p>
        </p:txBody>
      </p:sp>
      <p:sp>
        <p:nvSpPr>
          <p:cNvPr id="5" name="Text Placeholder 4"/>
          <p:cNvSpPr>
            <a:spLocks noGrp="1"/>
          </p:cNvSpPr>
          <p:nvPr>
            <p:ph type="body" idx="1"/>
          </p:nvPr>
        </p:nvSpPr>
        <p:spPr/>
        <p:txBody>
          <a:bodyPr/>
          <a:lstStyle/>
          <a:p>
            <a:pPr algn="ctr"/>
            <a:r>
              <a:rPr lang="en-US" dirty="0" smtClean="0"/>
              <a:t>Capital adequacy and Liquidity</a:t>
            </a:r>
            <a:endParaRPr lang="bg-BG" dirty="0"/>
          </a:p>
          <a:p>
            <a:endParaRPr lang="bg-BG" dirty="0"/>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2435803416"/>
              </p:ext>
            </p:extLst>
          </p:nvPr>
        </p:nvGraphicFramePr>
        <p:xfrm>
          <a:off x="839788" y="2505075"/>
          <a:ext cx="5157787" cy="368458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p:cNvSpPr>
            <a:spLocks noGrp="1"/>
          </p:cNvSpPr>
          <p:nvPr>
            <p:ph type="body" sz="quarter" idx="3"/>
          </p:nvPr>
        </p:nvSpPr>
        <p:spPr/>
        <p:txBody>
          <a:bodyPr/>
          <a:lstStyle/>
          <a:p>
            <a:pPr algn="ctr"/>
            <a:r>
              <a:rPr lang="en-US" dirty="0" smtClean="0"/>
              <a:t>Performance</a:t>
            </a:r>
            <a:endParaRPr lang="bg-BG" dirty="0"/>
          </a:p>
          <a:p>
            <a:endParaRPr lang="bg-BG" dirty="0"/>
          </a:p>
        </p:txBody>
      </p:sp>
      <p:graphicFrame>
        <p:nvGraphicFramePr>
          <p:cNvPr id="14" name="Content Placeholder 13"/>
          <p:cNvGraphicFramePr>
            <a:graphicFrameLocks noGrp="1"/>
          </p:cNvGraphicFramePr>
          <p:nvPr>
            <p:ph sz="quarter" idx="4"/>
            <p:extLst>
              <p:ext uri="{D42A27DB-BD31-4B8C-83A1-F6EECF244321}">
                <p14:modId xmlns:p14="http://schemas.microsoft.com/office/powerpoint/2010/main" val="2367142709"/>
              </p:ext>
            </p:extLst>
          </p:nvPr>
        </p:nvGraphicFramePr>
        <p:xfrm>
          <a:off x="6172200" y="2505075"/>
          <a:ext cx="5183188" cy="36845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388147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3440" y="243840"/>
            <a:ext cx="10515600" cy="780289"/>
          </a:xfrm>
        </p:spPr>
        <p:txBody>
          <a:bodyPr>
            <a:normAutofit/>
          </a:bodyPr>
          <a:lstStyle/>
          <a:p>
            <a:pPr algn="ctr"/>
            <a:r>
              <a:rPr lang="en-US" sz="3200" b="1" dirty="0">
                <a:effectLst>
                  <a:outerShdw blurRad="38100" dist="38100" dir="2700000" algn="tl">
                    <a:srgbClr val="000000">
                      <a:alpha val="43137"/>
                    </a:srgbClr>
                  </a:outerShdw>
                </a:effectLst>
                <a:latin typeface="Algerian" panose="04020705040A02060702" pitchFamily="82" charset="0"/>
              </a:rPr>
              <a:t>Policy </a:t>
            </a:r>
            <a:r>
              <a:rPr lang="en-US" sz="3200" b="1" dirty="0" smtClean="0">
                <a:effectLst>
                  <a:outerShdw blurRad="38100" dist="38100" dir="2700000" algn="tl">
                    <a:srgbClr val="000000">
                      <a:alpha val="43137"/>
                    </a:srgbClr>
                  </a:outerShdw>
                </a:effectLst>
                <a:latin typeface="Algerian" panose="04020705040A02060702" pitchFamily="82" charset="0"/>
              </a:rPr>
              <a:t>Challenges Ahead</a:t>
            </a:r>
            <a:endParaRPr lang="bg-BG" sz="3200" b="1" dirty="0">
              <a:effectLst>
                <a:outerShdw blurRad="38100" dist="38100" dir="2700000" algn="tl">
                  <a:srgbClr val="000000">
                    <a:alpha val="43137"/>
                  </a:srgb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36736183"/>
              </p:ext>
            </p:extLst>
          </p:nvPr>
        </p:nvGraphicFramePr>
        <p:xfrm>
          <a:off x="792480" y="15970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81656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200" b="1" dirty="0" smtClean="0">
                <a:solidFill>
                  <a:schemeClr val="accent5">
                    <a:lumMod val="75000"/>
                  </a:schemeClr>
                </a:solidFill>
                <a:effectLst>
                  <a:outerShdw blurRad="38100" dist="38100" dir="2700000" algn="tl">
                    <a:srgbClr val="000000">
                      <a:alpha val="43137"/>
                    </a:srgbClr>
                  </a:outerShdw>
                </a:effectLst>
                <a:latin typeface="Algerian" panose="04020705040A02060702" pitchFamily="82" charset="0"/>
              </a:rPr>
              <a:t>Republic of Bulgaria – Country Profile</a:t>
            </a:r>
            <a:endParaRPr lang="bg-BG" sz="3200" b="1" dirty="0">
              <a:solidFill>
                <a:schemeClr val="accent5">
                  <a:lumMod val="75000"/>
                </a:schemeClr>
              </a:solidFill>
              <a:effectLst>
                <a:outerShdw blurRad="38100" dist="38100" dir="2700000" algn="tl">
                  <a:srgbClr val="000000">
                    <a:alpha val="43137"/>
                  </a:srgbClr>
                </a:outerShdw>
              </a:effectLst>
            </a:endParaRP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94441" y="2111433"/>
            <a:ext cx="6210657" cy="4239491"/>
          </a:xfrm>
        </p:spPr>
      </p:pic>
      <p:sp>
        <p:nvSpPr>
          <p:cNvPr id="7" name="Content Placeholder 6"/>
          <p:cNvSpPr>
            <a:spLocks noGrp="1" noChangeArrowheads="1"/>
          </p:cNvSpPr>
          <p:nvPr>
            <p:ph sz="half" idx="1"/>
          </p:nvPr>
        </p:nvSpPr>
        <p:spPr bwMode="auto">
          <a:xfrm>
            <a:off x="372687" y="3944111"/>
            <a:ext cx="5181600" cy="240681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342900" indent="-342900" eaLnBrk="0" hangingPunct="0">
              <a:spcBef>
                <a:spcPct val="20000"/>
              </a:spcBef>
              <a:buFontTx/>
              <a:buChar char="•"/>
            </a:pPr>
            <a:r>
              <a:rPr lang="en-GB" sz="1600" dirty="0" smtClean="0">
                <a:latin typeface="Trebuchet MS" pitchFamily="34" charset="0"/>
                <a:ea typeface="Calibri" pitchFamily="34" charset="0"/>
                <a:cs typeface="Times New Roman" pitchFamily="18" charset="0"/>
              </a:rPr>
              <a:t>Bulgaria </a:t>
            </a:r>
            <a:r>
              <a:rPr lang="en-GB" sz="1600" dirty="0">
                <a:latin typeface="Trebuchet MS" pitchFamily="34" charset="0"/>
                <a:ea typeface="Calibri" pitchFamily="34" charset="0"/>
                <a:cs typeface="Times New Roman" pitchFamily="18" charset="0"/>
              </a:rPr>
              <a:t>is situated in the South-East of the Central Europe, in the Balkan Peninsula and shares a border with Turkey and Greece to the south, Macedonia and Serbia to the west, Romania to the north and the Black Sea to the east. </a:t>
            </a:r>
          </a:p>
          <a:p>
            <a:pPr marL="342900" indent="-342900" eaLnBrk="0" hangingPunct="0">
              <a:spcBef>
                <a:spcPct val="20000"/>
              </a:spcBef>
              <a:buFontTx/>
              <a:buChar char="•"/>
            </a:pPr>
            <a:r>
              <a:rPr lang="en-GB" sz="1600" dirty="0">
                <a:latin typeface="Trebuchet MS" pitchFamily="34" charset="0"/>
                <a:ea typeface="Calibri" pitchFamily="34" charset="0"/>
                <a:cs typeface="Times New Roman" pitchFamily="18" charset="0"/>
              </a:rPr>
              <a:t>Area - 110,910 sq. km</a:t>
            </a:r>
            <a:endParaRPr lang="bg-BG" sz="1600" dirty="0">
              <a:latin typeface="Trebuchet MS" pitchFamily="34" charset="0"/>
              <a:ea typeface="Calibri" pitchFamily="34" charset="0"/>
              <a:cs typeface="Times New Roman" pitchFamily="18" charset="0"/>
            </a:endParaRPr>
          </a:p>
          <a:p>
            <a:pPr marL="342900" indent="-342900" eaLnBrk="0" hangingPunct="0">
              <a:spcBef>
                <a:spcPct val="20000"/>
              </a:spcBef>
              <a:buFontTx/>
              <a:buChar char="•"/>
            </a:pPr>
            <a:r>
              <a:rPr lang="en-GB" sz="1600" dirty="0">
                <a:latin typeface="Trebuchet MS" pitchFamily="34" charset="0"/>
                <a:ea typeface="Calibri" pitchFamily="34" charset="0"/>
                <a:cs typeface="Times New Roman" pitchFamily="18" charset="0"/>
              </a:rPr>
              <a:t>The relief of Bulgaria is varied. In the relatively small territory of the country there are extensive lowlands, plains, hills, low and high mountains, many valleys and deep gorges.  </a:t>
            </a:r>
            <a:endParaRPr lang="bg-BG" sz="1600" dirty="0">
              <a:latin typeface="Trebuchet MS" pitchFamily="34" charset="0"/>
              <a:ea typeface="Calibri" pitchFamily="34" charset="0"/>
              <a:cs typeface="Times New Roman" pitchFamily="18" charset="0"/>
            </a:endParaRPr>
          </a:p>
        </p:txBody>
      </p:sp>
      <p:pic>
        <p:nvPicPr>
          <p:cNvPr id="9" name="Picture 8" descr="bg"/>
          <p:cNvPicPr>
            <a:picLocks noChangeAspect="1" noChangeArrowheads="1"/>
          </p:cNvPicPr>
          <p:nvPr/>
        </p:nvPicPr>
        <p:blipFill>
          <a:blip r:embed="rId4"/>
          <a:srcRect/>
          <a:stretch>
            <a:fillRect/>
          </a:stretch>
        </p:blipFill>
        <p:spPr bwMode="auto">
          <a:xfrm>
            <a:off x="821566" y="1690688"/>
            <a:ext cx="2396531" cy="1438827"/>
          </a:xfrm>
          <a:prstGeom prst="rect">
            <a:avLst/>
          </a:prstGeom>
          <a:noFill/>
          <a:ln w="12700">
            <a:solidFill>
              <a:schemeClr val="tx1"/>
            </a:solidFill>
            <a:miter lim="800000"/>
            <a:headEnd/>
            <a:tailEnd/>
          </a:ln>
        </p:spPr>
      </p:pic>
      <p:pic>
        <p:nvPicPr>
          <p:cNvPr id="10" name="Picture 9" descr="coat"/>
          <p:cNvPicPr>
            <a:picLocks noChangeAspect="1" noChangeArrowheads="1"/>
          </p:cNvPicPr>
          <p:nvPr/>
        </p:nvPicPr>
        <p:blipFill>
          <a:blip r:embed="rId5"/>
          <a:srcRect/>
          <a:stretch>
            <a:fillRect/>
          </a:stretch>
        </p:blipFill>
        <p:spPr bwMode="auto">
          <a:xfrm>
            <a:off x="3686764" y="1653675"/>
            <a:ext cx="1733128" cy="1509090"/>
          </a:xfrm>
          <a:prstGeom prst="rect">
            <a:avLst/>
          </a:prstGeom>
          <a:noFill/>
          <a:ln w="9525">
            <a:noFill/>
            <a:miter lim="800000"/>
            <a:headEnd/>
            <a:tailEnd/>
          </a:ln>
        </p:spPr>
      </p:pic>
    </p:spTree>
    <p:extLst>
      <p:ext uri="{BB962C8B-B14F-4D97-AF65-F5344CB8AC3E}">
        <p14:creationId xmlns:p14="http://schemas.microsoft.com/office/powerpoint/2010/main" val="1611878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94056" y="82495"/>
            <a:ext cx="7430193" cy="461471"/>
          </a:xfrm>
        </p:spPr>
        <p:txBody>
          <a:bodyPr>
            <a:normAutofit fontScale="90000"/>
          </a:bodyPr>
          <a:lstStyle/>
          <a:p>
            <a:pPr algn="ctr"/>
            <a:r>
              <a:rPr lang="en-US" sz="3600" b="1" cap="small" dirty="0" smtClean="0">
                <a:effectLst>
                  <a:outerShdw blurRad="38100" dist="38100" dir="2700000" algn="tl">
                    <a:srgbClr val="000000">
                      <a:alpha val="43137"/>
                    </a:srgbClr>
                  </a:outerShdw>
                </a:effectLst>
                <a:latin typeface="Algerian" panose="04020705040A02060702" pitchFamily="82" charset="0"/>
              </a:rPr>
              <a:t>Strategic location</a:t>
            </a:r>
            <a:endParaRPr lang="bg-BG" sz="3600" b="1" cap="small" dirty="0">
              <a:effectLst>
                <a:outerShdw blurRad="38100" dist="38100" dir="2700000" algn="tl">
                  <a:srgbClr val="000000">
                    <a:alpha val="43137"/>
                  </a:srgbClr>
                </a:outerShdw>
              </a:effectLst>
            </a:endParaRPr>
          </a:p>
        </p:txBody>
      </p:sp>
      <p:pic>
        <p:nvPicPr>
          <p:cNvPr id="88" name="Content Placeholder 8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82883" y="474814"/>
            <a:ext cx="5285539" cy="4908000"/>
          </a:xfrm>
        </p:spPr>
      </p:pic>
      <p:pic>
        <p:nvPicPr>
          <p:cNvPr id="89" name="Content Placeholder 88"/>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251856" y="997536"/>
            <a:ext cx="5824364" cy="3923614"/>
          </a:xfrm>
        </p:spPr>
      </p:pic>
      <p:sp>
        <p:nvSpPr>
          <p:cNvPr id="90" name="Rectangle 89"/>
          <p:cNvSpPr>
            <a:spLocks noChangeArrowheads="1"/>
          </p:cNvSpPr>
          <p:nvPr/>
        </p:nvSpPr>
        <p:spPr bwMode="auto">
          <a:xfrm rot="10800000" flipV="1">
            <a:off x="249382" y="5216845"/>
            <a:ext cx="11244963" cy="1569660"/>
          </a:xfrm>
          <a:prstGeom prst="rect">
            <a:avLst/>
          </a:prstGeom>
          <a:noFill/>
          <a:ln w="9525">
            <a:noFill/>
            <a:miter lim="800000"/>
            <a:headEnd/>
            <a:tailEnd/>
          </a:ln>
        </p:spPr>
        <p:txBody>
          <a:bodyPr wrap="square" anchor="ct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0" hangingPunct="0"/>
            <a:r>
              <a:rPr lang="en-GB" sz="1600" b="1" i="1" dirty="0">
                <a:latin typeface="Trebuchet MS" pitchFamily="34" charset="0"/>
                <a:ea typeface="Calibri" pitchFamily="34" charset="0"/>
                <a:cs typeface="Times New Roman" pitchFamily="18" charset="0"/>
              </a:rPr>
              <a:t>Transport infrastructure</a:t>
            </a:r>
            <a:endParaRPr lang="bg-BG" sz="1600" dirty="0">
              <a:ea typeface="Calibri" pitchFamily="34" charset="0"/>
              <a:cs typeface="Times New Roman" pitchFamily="18" charset="0"/>
            </a:endParaRPr>
          </a:p>
          <a:p>
            <a:pPr eaLnBrk="0" hangingPunct="0"/>
            <a:r>
              <a:rPr lang="en-GB" sz="1600" dirty="0">
                <a:latin typeface="Trebuchet MS" pitchFamily="34" charset="0"/>
                <a:ea typeface="Calibri" pitchFamily="34" charset="0"/>
                <a:cs typeface="Times New Roman" pitchFamily="18" charset="0"/>
              </a:rPr>
              <a:t>The crossroad geographical situation of Bulgaria is defined by the five trans - European corridors between Europe, Asia and Africa. These are the most important capital of the country in the international relations. These are Corridor 4 from Scandinavian countries through Poland and Hungary towards Greece; Corridor 8 from Adriatic Sea to the Black Sea, Corridor 9 from Scandinavian countries through Saint Petersburg and Kiev to Greece and Turkey; corridor 10 from Western and Central Europe to India and the River Corridor 7 from Nordic Sea to the Black Sea via the Danube river. </a:t>
            </a:r>
            <a:endParaRPr lang="en-GB" sz="1600" dirty="0">
              <a:ea typeface="Calibri" pitchFamily="34" charset="0"/>
              <a:cs typeface="Times New Roman" pitchFamily="18" charset="0"/>
            </a:endParaRPr>
          </a:p>
        </p:txBody>
      </p:sp>
    </p:spTree>
    <p:extLst>
      <p:ext uri="{BB962C8B-B14F-4D97-AF65-F5344CB8AC3E}">
        <p14:creationId xmlns:p14="http://schemas.microsoft.com/office/powerpoint/2010/main" val="261993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25"/>
            <a:ext cx="10515600" cy="600075"/>
          </a:xfrm>
        </p:spPr>
        <p:txBody>
          <a:bodyPr>
            <a:noAutofit/>
          </a:bodyPr>
          <a:lstStyle/>
          <a:p>
            <a:pPr algn="ctr"/>
            <a:r>
              <a:rPr lang="en-US" sz="3200" b="1" dirty="0" smtClean="0">
                <a:effectLst>
                  <a:outerShdw blurRad="38100" dist="38100" dir="2700000" algn="tl">
                    <a:srgbClr val="000000">
                      <a:alpha val="43137"/>
                    </a:srgbClr>
                  </a:outerShdw>
                </a:effectLst>
                <a:latin typeface="Algerian" panose="04020705040A02060702" pitchFamily="82" charset="0"/>
              </a:rPr>
              <a:t>Macroeconomic Indicators</a:t>
            </a:r>
            <a:endParaRPr lang="bg-BG" sz="3200" b="1" dirty="0">
              <a:effectLst>
                <a:outerShdw blurRad="38100" dist="38100" dir="2700000" algn="tl">
                  <a:srgbClr val="000000">
                    <a:alpha val="43137"/>
                  </a:srgbClr>
                </a:outerShdw>
              </a:effectLst>
            </a:endParaRPr>
          </a:p>
        </p:txBody>
      </p:sp>
      <p:sp>
        <p:nvSpPr>
          <p:cNvPr id="3" name="Text Placeholder 2"/>
          <p:cNvSpPr>
            <a:spLocks noGrp="1"/>
          </p:cNvSpPr>
          <p:nvPr>
            <p:ph type="body" idx="4294967295"/>
          </p:nvPr>
        </p:nvSpPr>
        <p:spPr>
          <a:xfrm>
            <a:off x="3481651" y="857417"/>
            <a:ext cx="5157788" cy="449262"/>
          </a:xfrm>
        </p:spPr>
        <p:txBody>
          <a:bodyPr>
            <a:normAutofit/>
          </a:bodyPr>
          <a:lstStyle/>
          <a:p>
            <a:pPr marL="0" indent="0" algn="ctr">
              <a:buNone/>
            </a:pPr>
            <a:r>
              <a:rPr lang="en-US" sz="1800" i="1" dirty="0" smtClean="0"/>
              <a:t>Real GDP Growth (%)</a:t>
            </a:r>
            <a:endParaRPr lang="bg-BG" sz="1800" i="1" dirty="0"/>
          </a:p>
        </p:txBody>
      </p:sp>
      <p:graphicFrame>
        <p:nvGraphicFramePr>
          <p:cNvPr id="10" name="Content Placeholder 9"/>
          <p:cNvGraphicFramePr>
            <a:graphicFrameLocks noGrp="1"/>
          </p:cNvGraphicFramePr>
          <p:nvPr>
            <p:ph sz="half" idx="4294967295"/>
            <p:extLst>
              <p:ext uri="{D42A27DB-BD31-4B8C-83A1-F6EECF244321}">
                <p14:modId xmlns:p14="http://schemas.microsoft.com/office/powerpoint/2010/main" val="3923060889"/>
              </p:ext>
            </p:extLst>
          </p:nvPr>
        </p:nvGraphicFramePr>
        <p:xfrm>
          <a:off x="466928" y="762001"/>
          <a:ext cx="10886872" cy="5816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51633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25"/>
            <a:ext cx="10515600" cy="473075"/>
          </a:xfrm>
        </p:spPr>
        <p:txBody>
          <a:bodyPr>
            <a:noAutofit/>
          </a:bodyPr>
          <a:lstStyle/>
          <a:p>
            <a:pPr algn="ctr"/>
            <a:r>
              <a:rPr lang="en-US" sz="3200" b="1" dirty="0">
                <a:effectLst>
                  <a:outerShdw blurRad="38100" dist="38100" dir="2700000" algn="tl">
                    <a:srgbClr val="000000">
                      <a:alpha val="43137"/>
                    </a:srgbClr>
                  </a:outerShdw>
                </a:effectLst>
                <a:latin typeface="Algerian" panose="04020705040A02060702" pitchFamily="82" charset="0"/>
              </a:rPr>
              <a:t>Macroeconomic </a:t>
            </a:r>
            <a:r>
              <a:rPr lang="en-US" sz="3200" b="1" dirty="0" smtClean="0">
                <a:effectLst>
                  <a:outerShdw blurRad="38100" dist="38100" dir="2700000" algn="tl">
                    <a:srgbClr val="000000">
                      <a:alpha val="43137"/>
                    </a:srgbClr>
                  </a:outerShdw>
                </a:effectLst>
                <a:latin typeface="Algerian" panose="04020705040A02060702" pitchFamily="82" charset="0"/>
              </a:rPr>
              <a:t>Indicators – cont.</a:t>
            </a:r>
            <a:endParaRPr lang="bg-BG" sz="3200" dirty="0"/>
          </a:p>
        </p:txBody>
      </p:sp>
      <p:sp>
        <p:nvSpPr>
          <p:cNvPr id="3" name="Text Placeholder 2"/>
          <p:cNvSpPr>
            <a:spLocks noGrp="1"/>
          </p:cNvSpPr>
          <p:nvPr>
            <p:ph type="body" idx="4294967295"/>
          </p:nvPr>
        </p:nvSpPr>
        <p:spPr>
          <a:xfrm>
            <a:off x="3498408" y="817690"/>
            <a:ext cx="5157788" cy="411956"/>
          </a:xfrm>
        </p:spPr>
        <p:txBody>
          <a:bodyPr>
            <a:normAutofit/>
          </a:bodyPr>
          <a:lstStyle/>
          <a:p>
            <a:pPr marL="0" indent="0" algn="ctr">
              <a:buNone/>
            </a:pPr>
            <a:r>
              <a:rPr lang="en-US" sz="1800" i="1" dirty="0" smtClean="0"/>
              <a:t>Unemployment rate (%)</a:t>
            </a:r>
            <a:endParaRPr lang="bg-BG" sz="1800" i="1" dirty="0"/>
          </a:p>
        </p:txBody>
      </p:sp>
      <p:graphicFrame>
        <p:nvGraphicFramePr>
          <p:cNvPr id="9" name="Content Placeholder 8"/>
          <p:cNvGraphicFramePr>
            <a:graphicFrameLocks noGrp="1"/>
          </p:cNvGraphicFramePr>
          <p:nvPr>
            <p:ph sz="half" idx="4294967295"/>
            <p:extLst>
              <p:ext uri="{D42A27DB-BD31-4B8C-83A1-F6EECF244321}">
                <p14:modId xmlns:p14="http://schemas.microsoft.com/office/powerpoint/2010/main" val="3567551825"/>
              </p:ext>
            </p:extLst>
          </p:nvPr>
        </p:nvGraphicFramePr>
        <p:xfrm>
          <a:off x="660401" y="1219200"/>
          <a:ext cx="11226799" cy="52371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16701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8125"/>
            <a:ext cx="10515600" cy="803275"/>
          </a:xfrm>
        </p:spPr>
        <p:txBody>
          <a:bodyPr>
            <a:normAutofit/>
          </a:bodyPr>
          <a:lstStyle/>
          <a:p>
            <a:pPr algn="ctr"/>
            <a:r>
              <a:rPr lang="en-US" sz="3200" b="1" dirty="0" smtClean="0">
                <a:effectLst>
                  <a:outerShdw blurRad="38100" dist="38100" dir="2700000" algn="tl">
                    <a:srgbClr val="000000">
                      <a:alpha val="43137"/>
                    </a:srgbClr>
                  </a:outerShdw>
                </a:effectLst>
                <a:latin typeface="Algerian" panose="04020705040A02060702" pitchFamily="82" charset="0"/>
              </a:rPr>
              <a:t>Macroeconomic Indicators – cont.</a:t>
            </a:r>
            <a:endParaRPr lang="bg-BG" sz="3200" b="1" dirty="0">
              <a:effectLst>
                <a:outerShdw blurRad="38100" dist="38100" dir="2700000" algn="tl">
                  <a:srgbClr val="000000">
                    <a:alpha val="43137"/>
                  </a:srgbClr>
                </a:outerShdw>
              </a:effectLst>
            </a:endParaRPr>
          </a:p>
        </p:txBody>
      </p:sp>
      <p:sp>
        <p:nvSpPr>
          <p:cNvPr id="5" name="Text Placeholder 4"/>
          <p:cNvSpPr>
            <a:spLocks noGrp="1"/>
          </p:cNvSpPr>
          <p:nvPr>
            <p:ph type="body" sz="quarter" idx="4294967295"/>
          </p:nvPr>
        </p:nvSpPr>
        <p:spPr>
          <a:xfrm>
            <a:off x="3504407" y="996415"/>
            <a:ext cx="5183187" cy="336552"/>
          </a:xfrm>
        </p:spPr>
        <p:txBody>
          <a:bodyPr>
            <a:normAutofit lnSpcReduction="10000"/>
          </a:bodyPr>
          <a:lstStyle/>
          <a:p>
            <a:pPr marL="0" indent="0" algn="ctr">
              <a:buNone/>
            </a:pPr>
            <a:r>
              <a:rPr lang="en-US" sz="1800" i="1" dirty="0" smtClean="0"/>
              <a:t>Inflation (%)</a:t>
            </a:r>
            <a:endParaRPr lang="bg-BG" sz="1800" i="1" dirty="0"/>
          </a:p>
        </p:txBody>
      </p:sp>
      <p:graphicFrame>
        <p:nvGraphicFramePr>
          <p:cNvPr id="13" name="Content Placeholder 12"/>
          <p:cNvGraphicFramePr>
            <a:graphicFrameLocks noGrp="1"/>
          </p:cNvGraphicFramePr>
          <p:nvPr>
            <p:ph sz="quarter" idx="4294967295"/>
            <p:extLst>
              <p:ext uri="{D42A27DB-BD31-4B8C-83A1-F6EECF244321}">
                <p14:modId xmlns:p14="http://schemas.microsoft.com/office/powerpoint/2010/main" val="1479036040"/>
              </p:ext>
            </p:extLst>
          </p:nvPr>
        </p:nvGraphicFramePr>
        <p:xfrm>
          <a:off x="736979" y="1332967"/>
          <a:ext cx="10114128" cy="49108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56561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4291178708"/>
              </p:ext>
            </p:extLst>
          </p:nvPr>
        </p:nvGraphicFramePr>
        <p:xfrm>
          <a:off x="255238" y="437696"/>
          <a:ext cx="11648660" cy="64203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54892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8997"/>
            <a:ext cx="10515600" cy="470447"/>
          </a:xfrm>
        </p:spPr>
        <p:txBody>
          <a:bodyPr>
            <a:noAutofit/>
          </a:bodyPr>
          <a:lstStyle/>
          <a:p>
            <a:pPr algn="ctr"/>
            <a:r>
              <a:rPr lang="en-US" sz="3200" b="1" dirty="0" smtClean="0">
                <a:effectLst>
                  <a:outerShdw blurRad="38100" dist="38100" dir="2700000" algn="tl">
                    <a:srgbClr val="000000">
                      <a:alpha val="43137"/>
                    </a:srgbClr>
                  </a:outerShdw>
                </a:effectLst>
                <a:latin typeface="Algerian" panose="04020705040A02060702" pitchFamily="82" charset="0"/>
              </a:rPr>
              <a:t>Fiscal Sector</a:t>
            </a:r>
            <a:endParaRPr lang="bg-BG" sz="3200" b="1" dirty="0">
              <a:effectLst>
                <a:outerShdw blurRad="38100" dist="38100" dir="2700000" algn="tl">
                  <a:srgbClr val="000000">
                    <a:alpha val="43137"/>
                  </a:srgbClr>
                </a:outerShdw>
              </a:effectLst>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39449885"/>
              </p:ext>
            </p:extLst>
          </p:nvPr>
        </p:nvGraphicFramePr>
        <p:xfrm>
          <a:off x="472965" y="1213944"/>
          <a:ext cx="11114689" cy="52026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34085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8426" y="320881"/>
            <a:ext cx="10001865" cy="564022"/>
          </a:xfrm>
        </p:spPr>
        <p:txBody>
          <a:bodyPr>
            <a:normAutofit/>
          </a:bodyPr>
          <a:lstStyle/>
          <a:p>
            <a:pPr algn="ctr"/>
            <a:r>
              <a:rPr lang="en-US" sz="3200" b="1" dirty="0" smtClean="0">
                <a:effectLst>
                  <a:outerShdw blurRad="38100" dist="38100" dir="2700000" algn="tl">
                    <a:srgbClr val="000000">
                      <a:alpha val="43137"/>
                    </a:srgbClr>
                  </a:outerShdw>
                </a:effectLst>
                <a:latin typeface="Algerian" panose="04020705040A02060702" pitchFamily="82" charset="0"/>
              </a:rPr>
              <a:t>Public debt (% GDP)</a:t>
            </a:r>
            <a:endParaRPr lang="bg-BG" sz="3200" b="1" dirty="0">
              <a:effectLst>
                <a:outerShdw blurRad="38100" dist="38100" dir="2700000" algn="tl">
                  <a:srgbClr val="000000">
                    <a:alpha val="43137"/>
                  </a:srgbClr>
                </a:outerShdw>
              </a:effectLst>
            </a:endParaRP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599357400"/>
              </p:ext>
            </p:extLst>
          </p:nvPr>
        </p:nvGraphicFramePr>
        <p:xfrm>
          <a:off x="619432" y="1209368"/>
          <a:ext cx="10734368" cy="49675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97774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1134</TotalTime>
  <Words>682</Words>
  <Application>Microsoft Office PowerPoint</Application>
  <PresentationFormat>Custom</PresentationFormat>
  <Paragraphs>65</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The Bulgarian Economy in Time of Global Instability</vt:lpstr>
      <vt:lpstr>Republic of Bulgaria – Country Profile</vt:lpstr>
      <vt:lpstr>Strategic location</vt:lpstr>
      <vt:lpstr>Macroeconomic Indicators</vt:lpstr>
      <vt:lpstr>Macroeconomic Indicators – cont.</vt:lpstr>
      <vt:lpstr>Macroeconomic Indicators – cont.</vt:lpstr>
      <vt:lpstr>PowerPoint Presentation</vt:lpstr>
      <vt:lpstr>Fiscal Sector</vt:lpstr>
      <vt:lpstr>Public debt (% GDP)</vt:lpstr>
      <vt:lpstr>Fiscal stance – Bulgaria and EU</vt:lpstr>
      <vt:lpstr>Financial Sector</vt:lpstr>
      <vt:lpstr>Banking sector </vt:lpstr>
      <vt:lpstr>Banking sector – cont.</vt:lpstr>
      <vt:lpstr>Policy Challenges Ahead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 Yotzov</dc:creator>
  <cp:lastModifiedBy>VIKTOR YOCOV</cp:lastModifiedBy>
  <cp:revision>128</cp:revision>
  <cp:lastPrinted>2015-02-24T10:20:13Z</cp:lastPrinted>
  <dcterms:created xsi:type="dcterms:W3CDTF">2015-02-19T09:29:48Z</dcterms:created>
  <dcterms:modified xsi:type="dcterms:W3CDTF">2015-02-26T08:50:04Z</dcterms:modified>
</cp:coreProperties>
</file>