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58" r:id="rId2"/>
    <p:sldId id="259" r:id="rId3"/>
    <p:sldId id="535" r:id="rId4"/>
    <p:sldId id="584" r:id="rId5"/>
    <p:sldId id="585" r:id="rId6"/>
    <p:sldId id="586" r:id="rId7"/>
    <p:sldId id="605" r:id="rId8"/>
    <p:sldId id="604" r:id="rId9"/>
    <p:sldId id="603" r:id="rId10"/>
    <p:sldId id="606" r:id="rId11"/>
    <p:sldId id="607" r:id="rId12"/>
    <p:sldId id="608" r:id="rId13"/>
    <p:sldId id="609" r:id="rId14"/>
    <p:sldId id="610" r:id="rId15"/>
    <p:sldId id="611" r:id="rId16"/>
    <p:sldId id="541" r:id="rId17"/>
    <p:sldId id="612" r:id="rId18"/>
    <p:sldId id="613" r:id="rId19"/>
    <p:sldId id="614" r:id="rId20"/>
    <p:sldId id="57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6" autoAdjust="0"/>
    <p:restoredTop sz="94624" autoAdjust="0"/>
  </p:normalViewPr>
  <p:slideViewPr>
    <p:cSldViewPr>
      <p:cViewPr>
        <p:scale>
          <a:sx n="80" d="100"/>
          <a:sy n="80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nografiq\monogarfiq_0709\monografiq_exce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nografiq\monogarfiq_0709\monografiq_excel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nografiq\monogarfiq_0709\monografiq_excel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nografiq\monogarfiq_0709\monografiq_excel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nografiq\monogarfiq_0709\monografiq_excel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nografiq\monogarfiq_0709\monografiq_excel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nografiq\monogarfiq_0709\monografiq_excel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nografiq\monogarfiq_0709\monografiq_exce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nografiq\monogarfiq_0709\monografiq_exce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nografiq\monogarfiq_0709\monografiq_exce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nografiq\monogarfiq_0709\monografiq_exce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nografiq\monogarfiq_0709\monografiq_exce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nografiq\monogarfiq_0709\monografiq_exce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nografiq\monogarfiq_0709\monografiq_exce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nografiq\monogarfiq_0709\monografiq_exce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nografiq\monogarfiq_0709\monografiq_exce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20872865275142E-2"/>
          <c:y val="0.16483575447771606"/>
          <c:w val="0.89563567362428842"/>
          <c:h val="0.758244470597493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CAD_CEE!$A$2:$A$9</c:f>
              <c:strCache>
                <c:ptCount val="8"/>
                <c:pt idx="0">
                  <c:v>България</c:v>
                </c:pt>
                <c:pt idx="1">
                  <c:v>Латвия</c:v>
                </c:pt>
                <c:pt idx="2">
                  <c:v>Литва</c:v>
                </c:pt>
                <c:pt idx="3">
                  <c:v>Естония</c:v>
                </c:pt>
                <c:pt idx="4">
                  <c:v>Чехия</c:v>
                </c:pt>
                <c:pt idx="5">
                  <c:v>Унгария</c:v>
                </c:pt>
                <c:pt idx="6">
                  <c:v>Полша</c:v>
                </c:pt>
                <c:pt idx="7">
                  <c:v>Румъния</c:v>
                </c:pt>
              </c:strCache>
            </c:strRef>
          </c:cat>
          <c:val>
            <c:numRef>
              <c:f>CAD_CEE!$N$2:$N$9</c:f>
              <c:numCache>
                <c:formatCode>0.0</c:formatCode>
                <c:ptCount val="8"/>
                <c:pt idx="0">
                  <c:v>-13.085714285714285</c:v>
                </c:pt>
                <c:pt idx="1">
                  <c:v>-14.057142857142855</c:v>
                </c:pt>
                <c:pt idx="2">
                  <c:v>-9.2000000000000011</c:v>
                </c:pt>
                <c:pt idx="3">
                  <c:v>-12.014285714285716</c:v>
                </c:pt>
                <c:pt idx="4">
                  <c:v>-3.6714285714285717</c:v>
                </c:pt>
                <c:pt idx="5">
                  <c:v>-7.4999999999999991</c:v>
                </c:pt>
                <c:pt idx="6">
                  <c:v>-4.2285714285714286</c:v>
                </c:pt>
                <c:pt idx="7">
                  <c:v>-8.7857142857142865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667072"/>
        <c:axId val="156492160"/>
      </c:barChart>
      <c:catAx>
        <c:axId val="155667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56492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64921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556670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bg-BG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33947351138041"/>
          <c:y val="8.8889210392109341E-2"/>
          <c:w val="0.85672759253812747"/>
          <c:h val="0.69259509763851868"/>
        </c:manualLayout>
      </c:layout>
      <c:barChart>
        <c:barDir val="col"/>
        <c:grouping val="clustered"/>
        <c:varyColors val="0"/>
        <c:ser>
          <c:idx val="0"/>
          <c:order val="0"/>
          <c:tx>
            <c:v>Дефицит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FDI_CEE!$B$1:$K$1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FDI_CEE!$B$9:$K$9</c:f>
              <c:numCache>
                <c:formatCode>0.0</c:formatCode>
                <c:ptCount val="10"/>
                <c:pt idx="0">
                  <c:v>3.3</c:v>
                </c:pt>
                <c:pt idx="1">
                  <c:v>5.9</c:v>
                </c:pt>
                <c:pt idx="2">
                  <c:v>8.3000000000000007</c:v>
                </c:pt>
                <c:pt idx="3">
                  <c:v>8.6</c:v>
                </c:pt>
                <c:pt idx="4">
                  <c:v>10.4</c:v>
                </c:pt>
                <c:pt idx="5">
                  <c:v>13.5</c:v>
                </c:pt>
                <c:pt idx="6">
                  <c:v>11.5</c:v>
                </c:pt>
                <c:pt idx="7">
                  <c:v>4.2</c:v>
                </c:pt>
                <c:pt idx="8">
                  <c:v>4.4000000000000004</c:v>
                </c:pt>
                <c:pt idx="9">
                  <c:v>4.4000000000000004</c:v>
                </c:pt>
              </c:numCache>
            </c:numRef>
          </c:val>
        </c:ser>
        <c:ser>
          <c:idx val="1"/>
          <c:order val="1"/>
          <c:tx>
            <c:v>ПЧИ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FDI_CEE!$B$1:$K$1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FDI_CEE!$B$17:$K$17</c:f>
              <c:numCache>
                <c:formatCode>0.0</c:formatCode>
                <c:ptCount val="10"/>
                <c:pt idx="0">
                  <c:v>2.5</c:v>
                </c:pt>
                <c:pt idx="1">
                  <c:v>14.1</c:v>
                </c:pt>
                <c:pt idx="2">
                  <c:v>8.5</c:v>
                </c:pt>
                <c:pt idx="3">
                  <c:v>6.5</c:v>
                </c:pt>
                <c:pt idx="4">
                  <c:v>9.1999999999999993</c:v>
                </c:pt>
                <c:pt idx="5">
                  <c:v>5.8</c:v>
                </c:pt>
                <c:pt idx="6">
                  <c:v>6.8</c:v>
                </c:pt>
                <c:pt idx="7">
                  <c:v>2.9</c:v>
                </c:pt>
                <c:pt idx="8">
                  <c:v>1.8</c:v>
                </c:pt>
                <c:pt idx="9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428928"/>
        <c:axId val="156430720"/>
      </c:barChart>
      <c:catAx>
        <c:axId val="15642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56430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6430720"/>
        <c:scaling>
          <c:orientation val="minMax"/>
          <c:max val="1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56428928"/>
        <c:crosses val="autoZero"/>
        <c:crossBetween val="between"/>
        <c:majorUnit val="3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2573135317112449"/>
          <c:y val="0.914818123618792"/>
          <c:w val="0.83041172792091533"/>
          <c:h val="5.925947359473956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bg-BG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210049497268899E-2"/>
          <c:y val="8.8561045176006783E-2"/>
          <c:w val="0.86297498943004824"/>
          <c:h val="0.6937281872120532"/>
        </c:manualLayout>
      </c:layout>
      <c:barChart>
        <c:barDir val="col"/>
        <c:grouping val="clustered"/>
        <c:varyColors val="0"/>
        <c:ser>
          <c:idx val="0"/>
          <c:order val="0"/>
          <c:tx>
            <c:v>Дефицит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FDI_CEE!$B$1:$K$1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FDI_CEE!$B$7:$K$7</c:f>
              <c:numCache>
                <c:formatCode>0.0</c:formatCode>
                <c:ptCount val="10"/>
                <c:pt idx="0">
                  <c:v>7</c:v>
                </c:pt>
                <c:pt idx="1">
                  <c:v>8</c:v>
                </c:pt>
                <c:pt idx="2">
                  <c:v>8.3000000000000007</c:v>
                </c:pt>
                <c:pt idx="3">
                  <c:v>7.2</c:v>
                </c:pt>
                <c:pt idx="4">
                  <c:v>7.4</c:v>
                </c:pt>
                <c:pt idx="5">
                  <c:v>7.3</c:v>
                </c:pt>
                <c:pt idx="6">
                  <c:v>7.3</c:v>
                </c:pt>
                <c:pt idx="7">
                  <c:v>0.2</c:v>
                </c:pt>
                <c:pt idx="8">
                  <c:v>-1.2</c:v>
                </c:pt>
                <c:pt idx="9">
                  <c:v>-1.4</c:v>
                </c:pt>
              </c:numCache>
            </c:numRef>
          </c:val>
        </c:ser>
        <c:ser>
          <c:idx val="1"/>
          <c:order val="1"/>
          <c:tx>
            <c:v>ПЧИ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FDI_CEE!$B$1:$K$1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FDI_CEE!$B$15:$K$15</c:f>
              <c:numCache>
                <c:formatCode>0.0</c:formatCode>
                <c:ptCount val="10"/>
                <c:pt idx="0">
                  <c:v>4.5</c:v>
                </c:pt>
                <c:pt idx="1">
                  <c:v>2.6</c:v>
                </c:pt>
                <c:pt idx="2">
                  <c:v>4.4000000000000004</c:v>
                </c:pt>
                <c:pt idx="3">
                  <c:v>7</c:v>
                </c:pt>
                <c:pt idx="4">
                  <c:v>6.1</c:v>
                </c:pt>
                <c:pt idx="5">
                  <c:v>2.9</c:v>
                </c:pt>
                <c:pt idx="6">
                  <c:v>4.0999999999999996</c:v>
                </c:pt>
                <c:pt idx="7">
                  <c:v>1.6</c:v>
                </c:pt>
                <c:pt idx="8">
                  <c:v>1.8</c:v>
                </c:pt>
                <c:pt idx="9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267328"/>
        <c:axId val="163268864"/>
      </c:barChart>
      <c:catAx>
        <c:axId val="16326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63268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3268864"/>
        <c:scaling>
          <c:orientation val="minMax"/>
          <c:max val="9"/>
          <c:min val="-3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63267328"/>
        <c:crosses val="autoZero"/>
        <c:crossBetween val="between"/>
        <c:majorUnit val="3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2244915390561496"/>
          <c:y val="0.91513080015207016"/>
          <c:w val="0.82798951688558686"/>
          <c:h val="5.904069678400452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bg-BG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33947351138041"/>
          <c:y val="8.8889210392109341E-2"/>
          <c:w val="0.85672759253812747"/>
          <c:h val="0.69259509763851868"/>
        </c:manualLayout>
      </c:layout>
      <c:barChart>
        <c:barDir val="col"/>
        <c:grouping val="clustered"/>
        <c:varyColors val="0"/>
        <c:ser>
          <c:idx val="0"/>
          <c:order val="0"/>
          <c:tx>
            <c:v>Дефицит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FDI_CEE!$B$1:$K$1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FDI_CEE!$B$6:$K$6</c:f>
              <c:numCache>
                <c:formatCode>0.0</c:formatCode>
                <c:ptCount val="10"/>
                <c:pt idx="0">
                  <c:v>5.3</c:v>
                </c:pt>
                <c:pt idx="1">
                  <c:v>6</c:v>
                </c:pt>
                <c:pt idx="2">
                  <c:v>5</c:v>
                </c:pt>
                <c:pt idx="3">
                  <c:v>1</c:v>
                </c:pt>
                <c:pt idx="4">
                  <c:v>2</c:v>
                </c:pt>
                <c:pt idx="5">
                  <c:v>4.3</c:v>
                </c:pt>
                <c:pt idx="6">
                  <c:v>2.1</c:v>
                </c:pt>
                <c:pt idx="7">
                  <c:v>2.4</c:v>
                </c:pt>
                <c:pt idx="8">
                  <c:v>3.9</c:v>
                </c:pt>
                <c:pt idx="9">
                  <c:v>2.9</c:v>
                </c:pt>
              </c:numCache>
            </c:numRef>
          </c:val>
        </c:ser>
        <c:ser>
          <c:idx val="1"/>
          <c:order val="1"/>
          <c:tx>
            <c:v>ПЧИ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FDI_CEE!$B$1:$K$1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FDI_CEE!$B$14:$K$14</c:f>
              <c:numCache>
                <c:formatCode>0.0</c:formatCode>
                <c:ptCount val="10"/>
                <c:pt idx="0">
                  <c:v>10.8</c:v>
                </c:pt>
                <c:pt idx="1">
                  <c:v>2.2000000000000002</c:v>
                </c:pt>
                <c:pt idx="2">
                  <c:v>4.4000000000000004</c:v>
                </c:pt>
                <c:pt idx="3">
                  <c:v>9</c:v>
                </c:pt>
                <c:pt idx="4">
                  <c:v>3.7</c:v>
                </c:pt>
                <c:pt idx="5">
                  <c:v>5.8</c:v>
                </c:pt>
                <c:pt idx="6">
                  <c:v>2.9</c:v>
                </c:pt>
                <c:pt idx="7">
                  <c:v>1.5</c:v>
                </c:pt>
                <c:pt idx="8">
                  <c:v>3.1</c:v>
                </c:pt>
                <c:pt idx="9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290496"/>
        <c:axId val="163320960"/>
      </c:barChart>
      <c:catAx>
        <c:axId val="16329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63320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3320960"/>
        <c:scaling>
          <c:orientation val="minMax"/>
          <c:max val="12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63290496"/>
        <c:crosses val="autoZero"/>
        <c:crossBetween val="between"/>
        <c:majorUnit val="3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2573135317112449"/>
          <c:y val="0.914818123618792"/>
          <c:w val="0.83041172792091533"/>
          <c:h val="5.925947359473956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64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bg-BG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463681361153539E-2"/>
          <c:y val="8.8561045176006783E-2"/>
          <c:w val="0.87172135756616365"/>
          <c:h val="0.6937281872120532"/>
        </c:manualLayout>
      </c:layout>
      <c:barChart>
        <c:barDir val="col"/>
        <c:grouping val="clustered"/>
        <c:varyColors val="0"/>
        <c:ser>
          <c:idx val="0"/>
          <c:order val="0"/>
          <c:tx>
            <c:v>Дефицит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FDI_CEE!$B$1:$K$1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FDI_CEE!$B$8:$K$8</c:f>
              <c:numCache>
                <c:formatCode>0.0</c:formatCode>
                <c:ptCount val="10"/>
                <c:pt idx="0">
                  <c:v>2.8</c:v>
                </c:pt>
                <c:pt idx="1">
                  <c:v>2.5</c:v>
                </c:pt>
                <c:pt idx="2">
                  <c:v>5.3</c:v>
                </c:pt>
                <c:pt idx="3">
                  <c:v>2.4</c:v>
                </c:pt>
                <c:pt idx="4">
                  <c:v>3.8</c:v>
                </c:pt>
                <c:pt idx="5">
                  <c:v>6.2</c:v>
                </c:pt>
                <c:pt idx="6">
                  <c:v>6.6</c:v>
                </c:pt>
                <c:pt idx="7">
                  <c:v>3.9</c:v>
                </c:pt>
                <c:pt idx="8">
                  <c:v>4.5999999999999996</c:v>
                </c:pt>
                <c:pt idx="9">
                  <c:v>4.4000000000000004</c:v>
                </c:pt>
              </c:numCache>
            </c:numRef>
          </c:val>
        </c:ser>
        <c:ser>
          <c:idx val="1"/>
          <c:order val="1"/>
          <c:tx>
            <c:v>ПЧИ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FDI_CEE!$B$1:$K$1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FDI_CEE!$B$16:$K$16</c:f>
              <c:numCache>
                <c:formatCode>0.0</c:formatCode>
                <c:ptCount val="10"/>
                <c:pt idx="0">
                  <c:v>2.1</c:v>
                </c:pt>
                <c:pt idx="1">
                  <c:v>2.1</c:v>
                </c:pt>
                <c:pt idx="2">
                  <c:v>5.0999999999999996</c:v>
                </c:pt>
                <c:pt idx="3">
                  <c:v>3.4</c:v>
                </c:pt>
                <c:pt idx="4">
                  <c:v>5.7</c:v>
                </c:pt>
                <c:pt idx="5">
                  <c:v>5.5</c:v>
                </c:pt>
                <c:pt idx="6">
                  <c:v>2.8</c:v>
                </c:pt>
                <c:pt idx="7">
                  <c:v>3</c:v>
                </c:pt>
                <c:pt idx="8">
                  <c:v>1.9</c:v>
                </c:pt>
                <c:pt idx="9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354112"/>
        <c:axId val="163355648"/>
      </c:barChart>
      <c:catAx>
        <c:axId val="16335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63355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3355648"/>
        <c:scaling>
          <c:orientation val="minMax"/>
          <c:max val="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63354112"/>
        <c:crosses val="autoZero"/>
        <c:crossBetween val="between"/>
        <c:majorUnit val="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1953369786024318"/>
          <c:y val="0.91513080015207016"/>
          <c:w val="0.82798951688558686"/>
          <c:h val="5.904069678400452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64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bg-BG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157039210016875E-2"/>
          <c:y val="7.1335927367055768E-2"/>
          <c:w val="0.86078596198292356"/>
          <c:h val="0.75097276264591439"/>
        </c:manualLayout>
      </c:layout>
      <c:scatterChart>
        <c:scatterStyle val="lineMarker"/>
        <c:varyColors val="0"/>
        <c:ser>
          <c:idx val="0"/>
          <c:order val="0"/>
          <c:tx>
            <c:v>Бъл</c:v>
          </c:tx>
          <c:spPr>
            <a:ln w="3175">
              <a:solidFill>
                <a:srgbClr val="0000FF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'CAD_DD CEE'!$B$2</c:f>
              <c:numCache>
                <c:formatCode>0.0</c:formatCode>
                <c:ptCount val="1"/>
                <c:pt idx="0">
                  <c:v>9.3600212505264189</c:v>
                </c:pt>
              </c:numCache>
            </c:numRef>
          </c:xVal>
          <c:yVal>
            <c:numRef>
              <c:f>'CAD_DD CEE'!$C$2</c:f>
              <c:numCache>
                <c:formatCode>0.0</c:formatCode>
                <c:ptCount val="1"/>
                <c:pt idx="0">
                  <c:v>-11.416666666666666</c:v>
                </c:pt>
              </c:numCache>
            </c:numRef>
          </c:yVal>
          <c:smooth val="0"/>
        </c:ser>
        <c:ser>
          <c:idx val="1"/>
          <c:order val="1"/>
          <c:tx>
            <c:v>Лат</c:v>
          </c:tx>
          <c:spPr>
            <a:ln w="3175">
              <a:solidFill>
                <a:srgbClr val="0000FF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'CAD_DD CEE'!$B$3</c:f>
              <c:numCache>
                <c:formatCode>0.0</c:formatCode>
                <c:ptCount val="1"/>
                <c:pt idx="0">
                  <c:v>12.444030936845341</c:v>
                </c:pt>
              </c:numCache>
            </c:numRef>
          </c:xVal>
          <c:yVal>
            <c:numRef>
              <c:f>'CAD_DD CEE'!$C$3</c:f>
              <c:numCache>
                <c:formatCode>0.0</c:formatCode>
                <c:ptCount val="1"/>
                <c:pt idx="0">
                  <c:v>-14.216666666666667</c:v>
                </c:pt>
              </c:numCache>
            </c:numRef>
          </c:yVal>
          <c:smooth val="0"/>
        </c:ser>
        <c:ser>
          <c:idx val="2"/>
          <c:order val="2"/>
          <c:tx>
            <c:v>Лит</c:v>
          </c:tx>
          <c:spPr>
            <a:ln w="3175">
              <a:solidFill>
                <a:srgbClr val="0000FF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8.1787453038958388E-2"/>
                  <c:y val="1.426187485319202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'CAD_DD CEE'!$B$4</c:f>
              <c:numCache>
                <c:formatCode>0.0</c:formatCode>
                <c:ptCount val="1"/>
                <c:pt idx="0">
                  <c:v>10.888210156603527</c:v>
                </c:pt>
              </c:numCache>
            </c:numRef>
          </c:xVal>
          <c:yVal>
            <c:numRef>
              <c:f>'CAD_DD CEE'!$C$4</c:f>
              <c:numCache>
                <c:formatCode>0.0</c:formatCode>
                <c:ptCount val="1"/>
                <c:pt idx="0">
                  <c:v>-8.5833333333333339</c:v>
                </c:pt>
              </c:numCache>
            </c:numRef>
          </c:yVal>
          <c:smooth val="0"/>
        </c:ser>
        <c:ser>
          <c:idx val="3"/>
          <c:order val="3"/>
          <c:tx>
            <c:v>Ест</c:v>
          </c:tx>
          <c:spPr>
            <a:ln w="3175">
              <a:solidFill>
                <a:srgbClr val="0000FF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'CAD_DD CEE'!$B$5</c:f>
              <c:numCache>
                <c:formatCode>0.0</c:formatCode>
                <c:ptCount val="1"/>
                <c:pt idx="0">
                  <c:v>10.387379626902904</c:v>
                </c:pt>
              </c:numCache>
            </c:numRef>
          </c:xVal>
          <c:yVal>
            <c:numRef>
              <c:f>'CAD_DD CEE'!$C$5</c:f>
              <c:numCache>
                <c:formatCode>0.0</c:formatCode>
                <c:ptCount val="1"/>
                <c:pt idx="0">
                  <c:v>-12.4</c:v>
                </c:pt>
              </c:numCache>
            </c:numRef>
          </c:yVal>
          <c:smooth val="0"/>
        </c:ser>
        <c:ser>
          <c:idx val="4"/>
          <c:order val="4"/>
          <c:tx>
            <c:v>Чех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2287581699346407E-2"/>
                  <c:y val="-5.706874189364461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'CAD_DD CEE'!$B$6</c:f>
              <c:numCache>
                <c:formatCode>0.0</c:formatCode>
                <c:ptCount val="1"/>
                <c:pt idx="0">
                  <c:v>4.2029663567282105</c:v>
                </c:pt>
              </c:numCache>
            </c:numRef>
          </c:xVal>
          <c:yVal>
            <c:numRef>
              <c:f>'CAD_DD CEE'!$C$6</c:f>
              <c:numCache>
                <c:formatCode>0.0</c:formatCode>
                <c:ptCount val="1"/>
                <c:pt idx="0">
                  <c:v>-3.9333333333333336</c:v>
                </c:pt>
              </c:numCache>
            </c:numRef>
          </c:yVal>
          <c:smooth val="0"/>
        </c:ser>
        <c:ser>
          <c:idx val="5"/>
          <c:order val="5"/>
          <c:tx>
            <c:v>Унг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'CAD_DD CEE'!$B$7</c:f>
              <c:numCache>
                <c:formatCode>0.0</c:formatCode>
                <c:ptCount val="1"/>
                <c:pt idx="0">
                  <c:v>2.3785122529538905</c:v>
                </c:pt>
              </c:numCache>
            </c:numRef>
          </c:xVal>
          <c:yVal>
            <c:numRef>
              <c:f>'CAD_DD CEE'!$C$7</c:f>
              <c:numCache>
                <c:formatCode>0.0</c:formatCode>
                <c:ptCount val="1"/>
                <c:pt idx="0">
                  <c:v>-7.5333333333333323</c:v>
                </c:pt>
              </c:numCache>
            </c:numRef>
          </c:yVal>
          <c:smooth val="0"/>
        </c:ser>
        <c:ser>
          <c:idx val="6"/>
          <c:order val="6"/>
          <c:tx>
            <c:v>Пол</c:v>
          </c:tx>
          <c:spPr>
            <a:ln w="3175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9543615871545437E-2"/>
                  <c:y val="4.605900916081988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'CAD_DD CEE'!$B$8</c:f>
              <c:numCache>
                <c:formatCode>0.0</c:formatCode>
                <c:ptCount val="1"/>
                <c:pt idx="0">
                  <c:v>5.4743038040440117</c:v>
                </c:pt>
              </c:numCache>
            </c:numRef>
          </c:xVal>
          <c:yVal>
            <c:numRef>
              <c:f>'CAD_DD CEE'!$C$8</c:f>
              <c:numCache>
                <c:formatCode>0.0</c:formatCode>
                <c:ptCount val="1"/>
                <c:pt idx="0">
                  <c:v>-3.8333333333333335</c:v>
                </c:pt>
              </c:numCache>
            </c:numRef>
          </c:yVal>
          <c:smooth val="0"/>
        </c:ser>
        <c:ser>
          <c:idx val="8"/>
          <c:order val="7"/>
          <c:tx>
            <c:v>Рум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1088981524368279E-4"/>
                  <c:y val="2.453669944953378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bg-BG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2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'CAD_DD CEE'!$B$9</c:f>
              <c:numCache>
                <c:formatCode>0.0</c:formatCode>
                <c:ptCount val="1"/>
                <c:pt idx="0">
                  <c:v>11.027845336803409</c:v>
                </c:pt>
              </c:numCache>
            </c:numRef>
          </c:xVal>
          <c:yVal>
            <c:numRef>
              <c:f>'CAD_DD CEE'!$C$9</c:f>
              <c:numCache>
                <c:formatCode>0.0</c:formatCode>
                <c:ptCount val="1"/>
                <c:pt idx="0">
                  <c:v>-8.3333333333333339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040768"/>
        <c:axId val="174918272"/>
      </c:scatterChart>
      <c:valAx>
        <c:axId val="175040768"/>
        <c:scaling>
          <c:orientation val="minMax"/>
          <c:max val="16"/>
        </c:scaling>
        <c:delete val="0"/>
        <c:axPos val="b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bg-BG" sz="1200"/>
                  <a:t>Растеж на вътрешното търсене (%)</a:t>
                </a:r>
              </a:p>
            </c:rich>
          </c:tx>
          <c:layout>
            <c:manualLayout>
              <c:xMode val="edge"/>
              <c:yMode val="edge"/>
              <c:x val="0.30980453913849004"/>
              <c:y val="0.9014267185473411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74918272"/>
        <c:crossesAt val="-8"/>
        <c:crossBetween val="midCat"/>
        <c:majorUnit val="4"/>
      </c:valAx>
      <c:valAx>
        <c:axId val="174918272"/>
        <c:scaling>
          <c:orientation val="minMax"/>
          <c:max val="0"/>
          <c:min val="-16"/>
        </c:scaling>
        <c:delete val="0"/>
        <c:axPos val="l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bg-BG" sz="1200"/>
                  <a:t>Текуща  сметка (% от БВП)</a:t>
                </a:r>
              </a:p>
            </c:rich>
          </c:tx>
          <c:layout>
            <c:manualLayout>
              <c:xMode val="edge"/>
              <c:yMode val="edge"/>
              <c:x val="3.1372549019607843E-2"/>
              <c:y val="0.155642023346303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75040768"/>
        <c:crossesAt val="8"/>
        <c:crossBetween val="midCat"/>
        <c:majorUnit val="4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bg-BG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302897012816357E-2"/>
          <c:y val="9.6899631732080008E-2"/>
          <c:w val="0.86359875080411486"/>
          <c:h val="0.71059675680074863"/>
        </c:manualLayout>
      </c:layout>
      <c:scatterChart>
        <c:scatterStyle val="lineMarker"/>
        <c:varyColors val="0"/>
        <c:ser>
          <c:idx val="0"/>
          <c:order val="0"/>
          <c:tx>
            <c:v>Бъл</c:v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txPr>
              <a:bodyPr/>
              <a:lstStyle/>
              <a:p>
                <a:pPr>
                  <a:defRPr sz="1000"/>
                </a:pPr>
                <a:endParaRPr lang="bg-BG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'CAD_DD CEE'!$B$19</c:f>
              <c:numCache>
                <c:formatCode>0.0</c:formatCode>
                <c:ptCount val="1"/>
                <c:pt idx="0">
                  <c:v>5.6130633171193045</c:v>
                </c:pt>
              </c:numCache>
            </c:numRef>
          </c:xVal>
          <c:yVal>
            <c:numRef>
              <c:f>'CAD_DD CEE'!$C$19</c:f>
              <c:numCache>
                <c:formatCode>0.0</c:formatCode>
                <c:ptCount val="1"/>
                <c:pt idx="0">
                  <c:v>-13.085714285714285</c:v>
                </c:pt>
              </c:numCache>
            </c:numRef>
          </c:yVal>
          <c:smooth val="0"/>
        </c:ser>
        <c:ser>
          <c:idx val="1"/>
          <c:order val="1"/>
          <c:tx>
            <c:v>Лат</c:v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8.0887149380300061E-2"/>
                  <c:y val="3.1007751937984496E-2"/>
                </c:manualLayout>
              </c:layout>
              <c:spPr/>
              <c:txPr>
                <a:bodyPr/>
                <a:lstStyle/>
                <a:p>
                  <a:pPr>
                    <a:defRPr sz="1000"/>
                  </a:pPr>
                  <a:endParaRPr lang="bg-BG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'CAD_DD CEE'!$B$20</c:f>
              <c:numCache>
                <c:formatCode>0.0</c:formatCode>
                <c:ptCount val="1"/>
                <c:pt idx="0">
                  <c:v>15.039480808800976</c:v>
                </c:pt>
              </c:numCache>
            </c:numRef>
          </c:xVal>
          <c:yVal>
            <c:numRef>
              <c:f>'CAD_DD CEE'!$C$20</c:f>
              <c:numCache>
                <c:formatCode>0.0</c:formatCode>
                <c:ptCount val="1"/>
                <c:pt idx="0">
                  <c:v>-14.057142857142855</c:v>
                </c:pt>
              </c:numCache>
            </c:numRef>
          </c:yVal>
          <c:smooth val="0"/>
        </c:ser>
        <c:ser>
          <c:idx val="2"/>
          <c:order val="2"/>
          <c:tx>
            <c:v>Лит</c:v>
          </c:tx>
          <c:spPr>
            <a:ln w="3175">
              <a:solidFill>
                <a:srgbClr val="0000FF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txPr>
              <a:bodyPr/>
              <a:lstStyle/>
              <a:p>
                <a:pPr>
                  <a:defRPr sz="1000"/>
                </a:pPr>
                <a:endParaRPr lang="bg-BG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'CAD_DD CEE'!$B$21</c:f>
              <c:numCache>
                <c:formatCode>0.0</c:formatCode>
                <c:ptCount val="1"/>
                <c:pt idx="0">
                  <c:v>6.1873448930175767</c:v>
                </c:pt>
              </c:numCache>
            </c:numRef>
          </c:xVal>
          <c:yVal>
            <c:numRef>
              <c:f>'CAD_DD CEE'!$C$21</c:f>
              <c:numCache>
                <c:formatCode>0.0</c:formatCode>
                <c:ptCount val="1"/>
                <c:pt idx="0">
                  <c:v>-9.1999999999999993</c:v>
                </c:pt>
              </c:numCache>
            </c:numRef>
          </c:yVal>
          <c:smooth val="0"/>
        </c:ser>
        <c:ser>
          <c:idx val="3"/>
          <c:order val="3"/>
          <c:tx>
            <c:v>Ест</c:v>
          </c:tx>
          <c:spPr>
            <a:ln w="3175">
              <a:solidFill>
                <a:srgbClr val="0000FF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txPr>
              <a:bodyPr/>
              <a:lstStyle/>
              <a:p>
                <a:pPr>
                  <a:defRPr sz="1000"/>
                </a:pPr>
                <a:endParaRPr lang="bg-BG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'CAD_DD CEE'!$B$22</c:f>
              <c:numCache>
                <c:formatCode>0.0</c:formatCode>
                <c:ptCount val="1"/>
                <c:pt idx="0">
                  <c:v>9.1193380843655589</c:v>
                </c:pt>
              </c:numCache>
            </c:numRef>
          </c:xVal>
          <c:yVal>
            <c:numRef>
              <c:f>'CAD_DD CEE'!$C$22</c:f>
              <c:numCache>
                <c:formatCode>0.0</c:formatCode>
                <c:ptCount val="1"/>
                <c:pt idx="0">
                  <c:v>-12.014285714285716</c:v>
                </c:pt>
              </c:numCache>
            </c:numRef>
          </c:yVal>
          <c:smooth val="0"/>
        </c:ser>
        <c:ser>
          <c:idx val="4"/>
          <c:order val="4"/>
          <c:tx>
            <c:v>Чех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4303640127175886E-2"/>
                  <c:y val="-3.752873914016562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bg-BG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2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'CAD_DD CEE'!$B$23</c:f>
              <c:numCache>
                <c:formatCode>0.0</c:formatCode>
                <c:ptCount val="1"/>
                <c:pt idx="0">
                  <c:v>1.9406110640146634</c:v>
                </c:pt>
              </c:numCache>
            </c:numRef>
          </c:xVal>
          <c:yVal>
            <c:numRef>
              <c:f>'CAD_DD CEE'!$C$23</c:f>
              <c:numCache>
                <c:formatCode>0.0</c:formatCode>
                <c:ptCount val="1"/>
                <c:pt idx="0">
                  <c:v>-3.6714285714285717</c:v>
                </c:pt>
              </c:numCache>
            </c:numRef>
          </c:yVal>
          <c:smooth val="0"/>
        </c:ser>
        <c:ser>
          <c:idx val="5"/>
          <c:order val="5"/>
          <c:tx>
            <c:v>Унг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txPr>
              <a:bodyPr/>
              <a:lstStyle/>
              <a:p>
                <a:pPr>
                  <a:defRPr sz="1000"/>
                </a:pPr>
                <a:endParaRPr lang="bg-BG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'CAD_DD CEE'!$B$24</c:f>
              <c:numCache>
                <c:formatCode>0.0</c:formatCode>
                <c:ptCount val="1"/>
                <c:pt idx="0">
                  <c:v>4.2118206933856817</c:v>
                </c:pt>
              </c:numCache>
            </c:numRef>
          </c:xVal>
          <c:yVal>
            <c:numRef>
              <c:f>'CAD_DD CEE'!$C$24</c:f>
              <c:numCache>
                <c:formatCode>0.0</c:formatCode>
                <c:ptCount val="1"/>
                <c:pt idx="0">
                  <c:v>-7.5</c:v>
                </c:pt>
              </c:numCache>
            </c:numRef>
          </c:yVal>
          <c:smooth val="0"/>
        </c:ser>
        <c:ser>
          <c:idx val="6"/>
          <c:order val="6"/>
          <c:tx>
            <c:v>Пол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6208915666363637E-2"/>
                  <c:y val="5.192984597855502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'CAD_DD CEE'!$B$25</c:f>
              <c:numCache>
                <c:formatCode>0.0</c:formatCode>
                <c:ptCount val="1"/>
                <c:pt idx="0">
                  <c:v>0.59205286593595474</c:v>
                </c:pt>
              </c:numCache>
            </c:numRef>
          </c:xVal>
          <c:yVal>
            <c:numRef>
              <c:f>'CAD_DD CEE'!$C$25</c:f>
              <c:numCache>
                <c:formatCode>0.0</c:formatCode>
                <c:ptCount val="1"/>
                <c:pt idx="0">
                  <c:v>-4.2285714285714286</c:v>
                </c:pt>
              </c:numCache>
            </c:numRef>
          </c:yVal>
          <c:smooth val="0"/>
        </c:ser>
        <c:ser>
          <c:idx val="7"/>
          <c:order val="7"/>
          <c:tx>
            <c:v>Рум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6092628832354858E-3"/>
                  <c:y val="4.134366925064599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bg-BG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'CAD_DD CEE'!$B$26</c:f>
              <c:numCache>
                <c:formatCode>0.0</c:formatCode>
                <c:ptCount val="1"/>
                <c:pt idx="0">
                  <c:v>14.57122940548874</c:v>
                </c:pt>
              </c:numCache>
            </c:numRef>
          </c:xVal>
          <c:yVal>
            <c:numRef>
              <c:f>'CAD_DD CEE'!$C$26</c:f>
              <c:numCache>
                <c:formatCode>0.0</c:formatCode>
                <c:ptCount val="1"/>
                <c:pt idx="0">
                  <c:v>-8.7857142857142865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1"/>
          <c:showPercent val="0"/>
          <c:showBubbleSize val="0"/>
        </c:dLbls>
        <c:axId val="165503744"/>
        <c:axId val="165505664"/>
      </c:scatterChart>
      <c:valAx>
        <c:axId val="165503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bg-BG" sz="1200"/>
                  <a:t>Растеж на разходите за труд на единица продукция (%)</a:t>
                </a:r>
              </a:p>
            </c:rich>
          </c:tx>
          <c:layout>
            <c:manualLayout>
              <c:xMode val="edge"/>
              <c:yMode val="edge"/>
              <c:x val="0.30544293920916582"/>
              <c:y val="0.891037968537044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65505664"/>
        <c:crossesAt val="-8"/>
        <c:crossBetween val="midCat"/>
        <c:majorUnit val="4"/>
      </c:valAx>
      <c:valAx>
        <c:axId val="165505664"/>
        <c:scaling>
          <c:orientation val="minMax"/>
          <c:min val="-16"/>
        </c:scaling>
        <c:delete val="0"/>
        <c:axPos val="l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bg-BG" sz="1200" dirty="0"/>
                  <a:t>Текуща  сметка  (% от БВП)</a:t>
                </a:r>
              </a:p>
            </c:rich>
          </c:tx>
          <c:layout>
            <c:manualLayout>
              <c:xMode val="edge"/>
              <c:yMode val="edge"/>
              <c:x val="2.5177480085192439E-2"/>
              <c:y val="0.2579900567789923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65503744"/>
        <c:crossesAt val="8"/>
        <c:crossBetween val="midCat"/>
        <c:majorUnit val="4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bg-BG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552315825830347E-2"/>
          <c:y val="9.6153846153846159E-2"/>
          <c:w val="0.87796997671253341"/>
          <c:h val="0.73333333333333328"/>
        </c:manualLayout>
      </c:layout>
      <c:scatterChart>
        <c:scatterStyle val="lineMarker"/>
        <c:varyColors val="0"/>
        <c:ser>
          <c:idx val="0"/>
          <c:order val="0"/>
          <c:tx>
            <c:v>Бъл</c:v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txPr>
              <a:bodyPr/>
              <a:lstStyle/>
              <a:p>
                <a:pPr>
                  <a:defRPr sz="1000"/>
                </a:pPr>
                <a:endParaRPr lang="bg-BG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'CAD_DD CEE'!$B$54</c:f>
              <c:numCache>
                <c:formatCode>0.0</c:formatCode>
                <c:ptCount val="1"/>
                <c:pt idx="0">
                  <c:v>0.87142857142857133</c:v>
                </c:pt>
              </c:numCache>
            </c:numRef>
          </c:xVal>
          <c:yVal>
            <c:numRef>
              <c:f>'CAD_DD CEE'!$C$54</c:f>
              <c:numCache>
                <c:formatCode>0.0</c:formatCode>
                <c:ptCount val="1"/>
                <c:pt idx="0">
                  <c:v>3.1</c:v>
                </c:pt>
              </c:numCache>
            </c:numRef>
          </c:yVal>
          <c:smooth val="0"/>
        </c:ser>
        <c:ser>
          <c:idx val="1"/>
          <c:order val="1"/>
          <c:tx>
            <c:v>Лат</c:v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154205870465022E-2"/>
                  <c:y val="-4.910963052695336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bg-BG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2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'CAD_DD CEE'!$B$55</c:f>
              <c:numCache>
                <c:formatCode>0.0</c:formatCode>
                <c:ptCount val="1"/>
                <c:pt idx="0">
                  <c:v>-1.485714285714286</c:v>
                </c:pt>
              </c:numCache>
            </c:numRef>
          </c:xVal>
          <c:yVal>
            <c:numRef>
              <c:f>'CAD_DD CEE'!$C$55</c:f>
              <c:numCache>
                <c:formatCode>0.0</c:formatCode>
                <c:ptCount val="1"/>
                <c:pt idx="0">
                  <c:v>5.1428571428571432</c:v>
                </c:pt>
              </c:numCache>
            </c:numRef>
          </c:yVal>
          <c:smooth val="0"/>
        </c:ser>
        <c:ser>
          <c:idx val="2"/>
          <c:order val="2"/>
          <c:tx>
            <c:v>Лит</c:v>
          </c:tx>
          <c:spPr>
            <a:ln w="3175">
              <a:solidFill>
                <a:srgbClr val="0000FF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4009403795285768E-2"/>
                  <c:y val="5.287744801130628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'CAD_DD CEE'!$B$56</c:f>
              <c:numCache>
                <c:formatCode>0.0</c:formatCode>
                <c:ptCount val="1"/>
                <c:pt idx="0">
                  <c:v>-1.4142857142857144</c:v>
                </c:pt>
              </c:numCache>
            </c:numRef>
          </c:xVal>
          <c:yVal>
            <c:numRef>
              <c:f>'CAD_DD CEE'!$C$56</c:f>
              <c:numCache>
                <c:formatCode>0.0</c:formatCode>
                <c:ptCount val="1"/>
                <c:pt idx="0">
                  <c:v>5.0428571428571427</c:v>
                </c:pt>
              </c:numCache>
            </c:numRef>
          </c:yVal>
          <c:smooth val="0"/>
        </c:ser>
        <c:ser>
          <c:idx val="3"/>
          <c:order val="3"/>
          <c:tx>
            <c:v>Ест</c:v>
          </c:tx>
          <c:spPr>
            <a:ln w="3175">
              <a:solidFill>
                <a:srgbClr val="0000FF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txPr>
              <a:bodyPr/>
              <a:lstStyle/>
              <a:p>
                <a:pPr>
                  <a:defRPr sz="1000"/>
                </a:pPr>
                <a:endParaRPr lang="bg-BG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'CAD_DD CEE'!$B$57</c:f>
              <c:numCache>
                <c:formatCode>0.0</c:formatCode>
                <c:ptCount val="1"/>
                <c:pt idx="0">
                  <c:v>1.0285714285714285</c:v>
                </c:pt>
              </c:numCache>
            </c:numRef>
          </c:xVal>
          <c:yVal>
            <c:numRef>
              <c:f>'CAD_DD CEE'!$C$57</c:f>
              <c:numCache>
                <c:formatCode>0.0</c:formatCode>
                <c:ptCount val="1"/>
                <c:pt idx="0">
                  <c:v>6.9428571428571431</c:v>
                </c:pt>
              </c:numCache>
            </c:numRef>
          </c:yVal>
          <c:smooth val="0"/>
        </c:ser>
        <c:ser>
          <c:idx val="4"/>
          <c:order val="4"/>
          <c:tx>
            <c:v>Чех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4580896686159841E-2"/>
                  <c:y val="-7.179487179487179E-2"/>
                </c:manualLayout>
              </c:layout>
              <c:spPr/>
              <c:txPr>
                <a:bodyPr/>
                <a:lstStyle/>
                <a:p>
                  <a:pPr>
                    <a:defRPr sz="1000"/>
                  </a:pPr>
                  <a:endParaRPr lang="bg-BG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'CAD_DD CEE'!$B$58</c:f>
              <c:numCache>
                <c:formatCode>0.0</c:formatCode>
                <c:ptCount val="1"/>
                <c:pt idx="0">
                  <c:v>-3.5</c:v>
                </c:pt>
              </c:numCache>
            </c:numRef>
          </c:xVal>
          <c:yVal>
            <c:numRef>
              <c:f>'CAD_DD CEE'!$C$58</c:f>
              <c:numCache>
                <c:formatCode>0.0</c:formatCode>
                <c:ptCount val="1"/>
                <c:pt idx="0">
                  <c:v>1.7714285714285716</c:v>
                </c:pt>
              </c:numCache>
            </c:numRef>
          </c:yVal>
          <c:smooth val="0"/>
        </c:ser>
        <c:ser>
          <c:idx val="5"/>
          <c:order val="5"/>
          <c:tx>
            <c:v>Унг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txPr>
              <a:bodyPr/>
              <a:lstStyle/>
              <a:p>
                <a:pPr>
                  <a:defRPr sz="1000"/>
                </a:pPr>
                <a:endParaRPr lang="bg-BG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'CAD_DD CEE'!$B$59</c:f>
              <c:numCache>
                <c:formatCode>0.0</c:formatCode>
                <c:ptCount val="1"/>
                <c:pt idx="0">
                  <c:v>-6.9857142857142867</c:v>
                </c:pt>
              </c:numCache>
            </c:numRef>
          </c:xVal>
          <c:yVal>
            <c:numRef>
              <c:f>'CAD_DD CEE'!$C$59</c:f>
              <c:numCache>
                <c:formatCode>0.0</c:formatCode>
                <c:ptCount val="1"/>
                <c:pt idx="0">
                  <c:v>2.2857142857142856</c:v>
                </c:pt>
              </c:numCache>
            </c:numRef>
          </c:yVal>
          <c:smooth val="0"/>
        </c:ser>
        <c:ser>
          <c:idx val="6"/>
          <c:order val="6"/>
          <c:tx>
            <c:v>Пол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txPr>
              <a:bodyPr/>
              <a:lstStyle/>
              <a:p>
                <a:pPr>
                  <a:defRPr sz="1000"/>
                </a:pPr>
                <a:endParaRPr lang="bg-BG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'CAD_DD CEE'!$B$60</c:f>
              <c:numCache>
                <c:formatCode>0.0</c:formatCode>
                <c:ptCount val="1"/>
                <c:pt idx="0">
                  <c:v>-4.2714285714285714</c:v>
                </c:pt>
              </c:numCache>
            </c:numRef>
          </c:xVal>
          <c:yVal>
            <c:numRef>
              <c:f>'CAD_DD CEE'!$C$60</c:f>
              <c:numCache>
                <c:formatCode>0.0</c:formatCode>
                <c:ptCount val="1"/>
                <c:pt idx="0">
                  <c:v>0.4142857142857142</c:v>
                </c:pt>
              </c:numCache>
            </c:numRef>
          </c:yVal>
          <c:smooth val="0"/>
        </c:ser>
        <c:ser>
          <c:idx val="7"/>
          <c:order val="7"/>
          <c:tx>
            <c:v>Рум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6.2378167641325533E-2"/>
                  <c:y val="-6.1538461538461584E-2"/>
                </c:manualLayout>
              </c:layout>
              <c:spPr/>
              <c:txPr>
                <a:bodyPr/>
                <a:lstStyle/>
                <a:p>
                  <a:pPr>
                    <a:defRPr sz="1000"/>
                  </a:pPr>
                  <a:endParaRPr lang="bg-BG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xVal>
            <c:numRef>
              <c:f>'CAD_DD CEE'!$B$61</c:f>
              <c:numCache>
                <c:formatCode>0.0</c:formatCode>
                <c:ptCount val="1"/>
                <c:pt idx="0">
                  <c:v>-2.3857142857142861</c:v>
                </c:pt>
              </c:numCache>
            </c:numRef>
          </c:xVal>
          <c:yVal>
            <c:numRef>
              <c:f>'CAD_DD CEE'!$C$61</c:f>
              <c:numCache>
                <c:formatCode>0.0</c:formatCode>
                <c:ptCount val="1"/>
                <c:pt idx="0">
                  <c:v>4.0999999999999996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1"/>
          <c:showPercent val="0"/>
          <c:showBubbleSize val="0"/>
        </c:dLbls>
        <c:axId val="162468992"/>
        <c:axId val="162470912"/>
      </c:scatterChart>
      <c:valAx>
        <c:axId val="162468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bg-BG" sz="1200"/>
                  <a:t>Бюджетен баланс (% от БВП)</a:t>
                </a:r>
              </a:p>
            </c:rich>
          </c:tx>
          <c:layout>
            <c:manualLayout>
              <c:xMode val="edge"/>
              <c:yMode val="edge"/>
              <c:x val="0.35282712467959043"/>
              <c:y val="0.9076923076923076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62470912"/>
        <c:crossesAt val="4"/>
        <c:crossBetween val="midCat"/>
      </c:valAx>
      <c:valAx>
        <c:axId val="162470912"/>
        <c:scaling>
          <c:orientation val="minMax"/>
          <c:max val="8"/>
        </c:scaling>
        <c:delete val="0"/>
        <c:axPos val="l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bg-BG" sz="1200"/>
                  <a:t>Отклонение от потенциалния  БВП (%)</a:t>
                </a:r>
              </a:p>
            </c:rich>
          </c:tx>
          <c:layout>
            <c:manualLayout>
              <c:xMode val="edge"/>
              <c:yMode val="edge"/>
              <c:x val="2.0055886920581193E-2"/>
              <c:y val="0.2269230641895061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62468992"/>
        <c:crossesAt val="-3"/>
        <c:crossBetween val="midCat"/>
        <c:majorUnit val="2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bg-BG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8520820947313"/>
          <c:y val="9.6296644591451791E-2"/>
          <c:w val="0.87268715794803864"/>
          <c:h val="0.65926164374147767"/>
        </c:manualLayout>
      </c:layout>
      <c:lineChart>
        <c:grouping val="standard"/>
        <c:varyColors val="0"/>
        <c:ser>
          <c:idx val="0"/>
          <c:order val="0"/>
          <c:tx>
            <c:strRef>
              <c:f>CAD_CEE!$A$2</c:f>
              <c:strCache>
                <c:ptCount val="1"/>
                <c:pt idx="0">
                  <c:v>България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strRef>
              <c:f>CAD_CEE!$D$1:$M$1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CAD_CEE!$D$2:$M$2</c:f>
              <c:numCache>
                <c:formatCode>0.0</c:formatCode>
                <c:ptCount val="10"/>
                <c:pt idx="0">
                  <c:v>-2.4</c:v>
                </c:pt>
                <c:pt idx="1">
                  <c:v>-5.3</c:v>
                </c:pt>
                <c:pt idx="2">
                  <c:v>-6.4</c:v>
                </c:pt>
                <c:pt idx="3">
                  <c:v>-11.6</c:v>
                </c:pt>
                <c:pt idx="4">
                  <c:v>-17.600000000000001</c:v>
                </c:pt>
                <c:pt idx="5">
                  <c:v>-25.2</c:v>
                </c:pt>
                <c:pt idx="6">
                  <c:v>-23.1</c:v>
                </c:pt>
                <c:pt idx="7">
                  <c:v>-8.9</c:v>
                </c:pt>
                <c:pt idx="8">
                  <c:v>-1</c:v>
                </c:pt>
                <c:pt idx="9">
                  <c:v>0.9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CAD_CEE!$A$5</c:f>
              <c:strCache>
                <c:ptCount val="1"/>
                <c:pt idx="0">
                  <c:v>Естония</c:v>
                </c:pt>
              </c:strCache>
            </c:strRef>
          </c:tx>
          <c:spPr>
            <a:ln w="12700">
              <a:solidFill>
                <a:srgbClr val="00FF00"/>
              </a:solidFill>
              <a:prstDash val="solid"/>
            </a:ln>
          </c:spPr>
          <c:marker>
            <c:symbol val="none"/>
          </c:marker>
          <c:cat>
            <c:strRef>
              <c:f>CAD_CEE!$D$1:$M$1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CAD_CEE!$D$5:$M$5</c:f>
              <c:numCache>
                <c:formatCode>0.0</c:formatCode>
                <c:ptCount val="10"/>
                <c:pt idx="0">
                  <c:v>-10.6</c:v>
                </c:pt>
                <c:pt idx="1">
                  <c:v>-11.3</c:v>
                </c:pt>
                <c:pt idx="2">
                  <c:v>-11.3</c:v>
                </c:pt>
                <c:pt idx="3">
                  <c:v>-10</c:v>
                </c:pt>
                <c:pt idx="4">
                  <c:v>-15.3</c:v>
                </c:pt>
                <c:pt idx="5">
                  <c:v>-15.9</c:v>
                </c:pt>
                <c:pt idx="6">
                  <c:v>-9.6999999999999993</c:v>
                </c:pt>
                <c:pt idx="7">
                  <c:v>3.7</c:v>
                </c:pt>
                <c:pt idx="8">
                  <c:v>3.6</c:v>
                </c:pt>
                <c:pt idx="9">
                  <c:v>2.9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CAD_CEE!$A$3</c:f>
              <c:strCache>
                <c:ptCount val="1"/>
                <c:pt idx="0">
                  <c:v>Латвия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CAD_CEE!$D$1:$M$1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CAD_CEE!$D$3:$M$3</c:f>
              <c:numCache>
                <c:formatCode>0.0</c:formatCode>
                <c:ptCount val="10"/>
                <c:pt idx="0">
                  <c:v>-6.7</c:v>
                </c:pt>
                <c:pt idx="1">
                  <c:v>-8.1999999999999993</c:v>
                </c:pt>
                <c:pt idx="2">
                  <c:v>-12.9</c:v>
                </c:pt>
                <c:pt idx="3">
                  <c:v>-12.6</c:v>
                </c:pt>
                <c:pt idx="4">
                  <c:v>-22.5</c:v>
                </c:pt>
                <c:pt idx="5">
                  <c:v>-22.4</c:v>
                </c:pt>
                <c:pt idx="6">
                  <c:v>-13.1</c:v>
                </c:pt>
                <c:pt idx="7">
                  <c:v>8.6</c:v>
                </c:pt>
                <c:pt idx="8">
                  <c:v>3</c:v>
                </c:pt>
                <c:pt idx="9">
                  <c:v>-1.2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CAD_CEE!$A$4</c:f>
              <c:strCache>
                <c:ptCount val="1"/>
                <c:pt idx="0">
                  <c:v>Литва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CAD_CEE!$D$1:$M$1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CAD_CEE!$D$4:$M$4</c:f>
              <c:numCache>
                <c:formatCode>0.0</c:formatCode>
                <c:ptCount val="10"/>
                <c:pt idx="0">
                  <c:v>-5.0999999999999996</c:v>
                </c:pt>
                <c:pt idx="1">
                  <c:v>-6.7</c:v>
                </c:pt>
                <c:pt idx="2">
                  <c:v>-7.6</c:v>
                </c:pt>
                <c:pt idx="3">
                  <c:v>-7.1</c:v>
                </c:pt>
                <c:pt idx="4">
                  <c:v>-10.6</c:v>
                </c:pt>
                <c:pt idx="5">
                  <c:v>-14.4</c:v>
                </c:pt>
                <c:pt idx="6">
                  <c:v>-12.9</c:v>
                </c:pt>
                <c:pt idx="7">
                  <c:v>4.4000000000000004</c:v>
                </c:pt>
                <c:pt idx="8">
                  <c:v>1.5</c:v>
                </c:pt>
                <c:pt idx="9">
                  <c:v>-1.6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773632"/>
        <c:axId val="162779520"/>
      </c:lineChart>
      <c:catAx>
        <c:axId val="16277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62779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2779520"/>
        <c:scaling>
          <c:orientation val="minMax"/>
          <c:max val="1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627736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5972258328491953"/>
          <c:y val="0.8851883868214222"/>
          <c:w val="0.74074241523440942"/>
          <c:h val="8.8889210392109341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bg-BG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571313126714394E-2"/>
          <c:y val="9.2251088725007077E-2"/>
          <c:w val="0.87179685632661419"/>
          <c:h val="0.66051779527105059"/>
        </c:manualLayout>
      </c:layout>
      <c:lineChart>
        <c:grouping val="standard"/>
        <c:varyColors val="0"/>
        <c:ser>
          <c:idx val="0"/>
          <c:order val="0"/>
          <c:tx>
            <c:strRef>
              <c:f>CAD_CEE!$A$6</c:f>
              <c:strCache>
                <c:ptCount val="1"/>
                <c:pt idx="0">
                  <c:v>Чехия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strRef>
              <c:f>CAD_CEE!$D$1:$M$1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CAD_CEE!$D$6:$M$6</c:f>
              <c:numCache>
                <c:formatCode>0.0</c:formatCode>
                <c:ptCount val="10"/>
                <c:pt idx="0">
                  <c:v>-5.3</c:v>
                </c:pt>
                <c:pt idx="1">
                  <c:v>-6</c:v>
                </c:pt>
                <c:pt idx="2">
                  <c:v>-5</c:v>
                </c:pt>
                <c:pt idx="3">
                  <c:v>-1</c:v>
                </c:pt>
                <c:pt idx="4">
                  <c:v>-2</c:v>
                </c:pt>
                <c:pt idx="5">
                  <c:v>-4.3</c:v>
                </c:pt>
                <c:pt idx="6">
                  <c:v>-2.1</c:v>
                </c:pt>
                <c:pt idx="7">
                  <c:v>-2.4</c:v>
                </c:pt>
                <c:pt idx="8">
                  <c:v>-3.9</c:v>
                </c:pt>
                <c:pt idx="9">
                  <c:v>-2.9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CAD_CEE!$A$7</c:f>
              <c:strCache>
                <c:ptCount val="1"/>
                <c:pt idx="0">
                  <c:v>Унгария</c:v>
                </c:pt>
              </c:strCache>
            </c:strRef>
          </c:tx>
          <c:spPr>
            <a:ln w="12700">
              <a:solidFill>
                <a:srgbClr val="00FF00"/>
              </a:solidFill>
              <a:prstDash val="solid"/>
            </a:ln>
          </c:spPr>
          <c:marker>
            <c:symbol val="none"/>
          </c:marker>
          <c:cat>
            <c:strRef>
              <c:f>CAD_CEE!$D$1:$M$1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CAD_CEE!$D$7:$M$7</c:f>
              <c:numCache>
                <c:formatCode>0.0</c:formatCode>
                <c:ptCount val="10"/>
                <c:pt idx="0">
                  <c:v>-7</c:v>
                </c:pt>
                <c:pt idx="1">
                  <c:v>-8</c:v>
                </c:pt>
                <c:pt idx="2">
                  <c:v>-8.3000000000000007</c:v>
                </c:pt>
                <c:pt idx="3">
                  <c:v>-7.2</c:v>
                </c:pt>
                <c:pt idx="4">
                  <c:v>-7.4</c:v>
                </c:pt>
                <c:pt idx="5">
                  <c:v>-7.3</c:v>
                </c:pt>
                <c:pt idx="6">
                  <c:v>-7.3</c:v>
                </c:pt>
                <c:pt idx="7">
                  <c:v>-0.2</c:v>
                </c:pt>
                <c:pt idx="8">
                  <c:v>1.2</c:v>
                </c:pt>
                <c:pt idx="9">
                  <c:v>1.4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CAD_CEE!$A$8</c:f>
              <c:strCache>
                <c:ptCount val="1"/>
                <c:pt idx="0">
                  <c:v>Полша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CAD_CEE!$D$1:$M$1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CAD_CEE!$D$8:$M$8</c:f>
              <c:numCache>
                <c:formatCode>0.0</c:formatCode>
                <c:ptCount val="10"/>
                <c:pt idx="0">
                  <c:v>-2.8</c:v>
                </c:pt>
                <c:pt idx="1">
                  <c:v>-2.5</c:v>
                </c:pt>
                <c:pt idx="2">
                  <c:v>-5.3</c:v>
                </c:pt>
                <c:pt idx="3">
                  <c:v>-2.4</c:v>
                </c:pt>
                <c:pt idx="4">
                  <c:v>-3.8</c:v>
                </c:pt>
                <c:pt idx="5">
                  <c:v>-6.2</c:v>
                </c:pt>
                <c:pt idx="6">
                  <c:v>-6.6</c:v>
                </c:pt>
                <c:pt idx="7">
                  <c:v>-3.9</c:v>
                </c:pt>
                <c:pt idx="8">
                  <c:v>-4.5999999999999996</c:v>
                </c:pt>
                <c:pt idx="9">
                  <c:v>-4.4000000000000004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CAD_CEE!$A$9</c:f>
              <c:strCache>
                <c:ptCount val="1"/>
                <c:pt idx="0">
                  <c:v>Румъния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CAD_CEE!$D$1:$M$1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CAD_CEE!$D$9:$M$9</c:f>
              <c:numCache>
                <c:formatCode>0.0</c:formatCode>
                <c:ptCount val="10"/>
                <c:pt idx="0">
                  <c:v>-3.3</c:v>
                </c:pt>
                <c:pt idx="1">
                  <c:v>-5.9</c:v>
                </c:pt>
                <c:pt idx="2">
                  <c:v>-8.3000000000000007</c:v>
                </c:pt>
                <c:pt idx="3">
                  <c:v>-8.6</c:v>
                </c:pt>
                <c:pt idx="4">
                  <c:v>-10.4</c:v>
                </c:pt>
                <c:pt idx="5">
                  <c:v>-13.5</c:v>
                </c:pt>
                <c:pt idx="6">
                  <c:v>-11.5</c:v>
                </c:pt>
                <c:pt idx="7">
                  <c:v>-4.2</c:v>
                </c:pt>
                <c:pt idx="8">
                  <c:v>-4.4000000000000004</c:v>
                </c:pt>
                <c:pt idx="9">
                  <c:v>-4.4000000000000004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113216"/>
        <c:axId val="162861056"/>
      </c:lineChart>
      <c:catAx>
        <c:axId val="16311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62861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2861056"/>
        <c:scaling>
          <c:orientation val="minMax"/>
          <c:max val="2"/>
          <c:min val="-14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631132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0279766443961347"/>
          <c:y val="0.89299053885806845"/>
          <c:w val="0.65734415370081611"/>
          <c:h val="8.1180958078006224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bg-BG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48172218994635"/>
          <c:y val="9.2592927491780566E-2"/>
          <c:w val="0.86111305771000102"/>
          <c:h val="0.69109734093329434"/>
        </c:manualLayout>
      </c:layout>
      <c:lineChart>
        <c:grouping val="standard"/>
        <c:varyColors val="0"/>
        <c:ser>
          <c:idx val="0"/>
          <c:order val="0"/>
          <c:tx>
            <c:strRef>
              <c:f>'Data (2)'!$A$3</c:f>
              <c:strCache>
                <c:ptCount val="1"/>
                <c:pt idx="0">
                  <c:v>България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strRef>
              <c:f>'Data (2)'!$B$2:$K$2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'Data (2)'!$B$3:$K$3</c:f>
              <c:numCache>
                <c:formatCode>0.00000</c:formatCode>
                <c:ptCount val="10"/>
                <c:pt idx="0">
                  <c:v>0.10052999999999999</c:v>
                </c:pt>
                <c:pt idx="1">
                  <c:v>0.11412</c:v>
                </c:pt>
                <c:pt idx="2">
                  <c:v>0.12349</c:v>
                </c:pt>
                <c:pt idx="3">
                  <c:v>0.12554999999999999</c:v>
                </c:pt>
                <c:pt idx="4">
                  <c:v>0.13664000000000001</c:v>
                </c:pt>
                <c:pt idx="5">
                  <c:v>0.14421999999999999</c:v>
                </c:pt>
                <c:pt idx="6">
                  <c:v>0.15192</c:v>
                </c:pt>
                <c:pt idx="7">
                  <c:v>0.14610000000000001</c:v>
                </c:pt>
                <c:pt idx="8">
                  <c:v>0.14535999999999999</c:v>
                </c:pt>
                <c:pt idx="9">
                  <c:v>0.1615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'Data (2)'!$A$4</c:f>
              <c:strCache>
                <c:ptCount val="1"/>
                <c:pt idx="0">
                  <c:v>Латвия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'Data (2)'!$B$2:$K$2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'Data (2)'!$B$4:$K$4</c:f>
              <c:numCache>
                <c:formatCode>0.00000</c:formatCode>
                <c:ptCount val="10"/>
                <c:pt idx="0">
                  <c:v>4.727E-2</c:v>
                </c:pt>
                <c:pt idx="1">
                  <c:v>5.0360000000000002E-2</c:v>
                </c:pt>
                <c:pt idx="2">
                  <c:v>5.339E-2</c:v>
                </c:pt>
                <c:pt idx="3">
                  <c:v>5.892E-2</c:v>
                </c:pt>
                <c:pt idx="4">
                  <c:v>5.9459999999999999E-2</c:v>
                </c:pt>
                <c:pt idx="5">
                  <c:v>6.8870000000000001E-2</c:v>
                </c:pt>
                <c:pt idx="6">
                  <c:v>7.1050000000000002E-2</c:v>
                </c:pt>
                <c:pt idx="7">
                  <c:v>7.0330000000000004E-2</c:v>
                </c:pt>
                <c:pt idx="8">
                  <c:v>6.7180000000000004E-2</c:v>
                </c:pt>
                <c:pt idx="9">
                  <c:v>7.4139999999999998E-2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'Data (2)'!$A$5</c:f>
              <c:strCache>
                <c:ptCount val="1"/>
                <c:pt idx="0">
                  <c:v>Литва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'Data (2)'!$B$2:$K$2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'Data (2)'!$B$5:$K$5</c:f>
              <c:numCache>
                <c:formatCode>0.00000</c:formatCode>
                <c:ptCount val="10"/>
                <c:pt idx="0">
                  <c:v>9.3219999999999997E-2</c:v>
                </c:pt>
                <c:pt idx="1">
                  <c:v>0.10206999999999999</c:v>
                </c:pt>
                <c:pt idx="2">
                  <c:v>0.1036</c:v>
                </c:pt>
                <c:pt idx="3">
                  <c:v>0.11555</c:v>
                </c:pt>
                <c:pt idx="4">
                  <c:v>0.1193</c:v>
                </c:pt>
                <c:pt idx="5">
                  <c:v>0.12188</c:v>
                </c:pt>
                <c:pt idx="6">
                  <c:v>0.14276</c:v>
                </c:pt>
                <c:pt idx="7">
                  <c:v>0.12709000000000001</c:v>
                </c:pt>
                <c:pt idx="8">
                  <c:v>0.13161999999999999</c:v>
                </c:pt>
                <c:pt idx="9">
                  <c:v>0.15076000000000001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'Data (2)'!$A$6</c:f>
              <c:strCache>
                <c:ptCount val="1"/>
                <c:pt idx="0">
                  <c:v>Естония</c:v>
                </c:pt>
              </c:strCache>
            </c:strRef>
          </c:tx>
          <c:spPr>
            <a:ln w="12700">
              <a:solidFill>
                <a:srgbClr val="00FF00"/>
              </a:solidFill>
              <a:prstDash val="solid"/>
            </a:ln>
          </c:spPr>
          <c:marker>
            <c:symbol val="none"/>
          </c:marker>
          <c:cat>
            <c:strRef>
              <c:f>'Data (2)'!$B$2:$K$2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'Data (2)'!$B$6:$K$6</c:f>
              <c:numCache>
                <c:formatCode>0.00000</c:formatCode>
                <c:ptCount val="10"/>
                <c:pt idx="0">
                  <c:v>6.4729999999999996E-2</c:v>
                </c:pt>
                <c:pt idx="1">
                  <c:v>7.281E-2</c:v>
                </c:pt>
                <c:pt idx="2">
                  <c:v>7.739E-2</c:v>
                </c:pt>
                <c:pt idx="3">
                  <c:v>8.634E-2</c:v>
                </c:pt>
                <c:pt idx="4">
                  <c:v>8.9800000000000005E-2</c:v>
                </c:pt>
                <c:pt idx="5">
                  <c:v>9.0149999999999994E-2</c:v>
                </c:pt>
                <c:pt idx="6">
                  <c:v>8.9249999999999996E-2</c:v>
                </c:pt>
                <c:pt idx="7">
                  <c:v>8.5519999999999999E-2</c:v>
                </c:pt>
                <c:pt idx="8">
                  <c:v>8.5559999999999997E-2</c:v>
                </c:pt>
                <c:pt idx="9">
                  <c:v>0.10085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892416"/>
        <c:axId val="162898304"/>
      </c:lineChart>
      <c:catAx>
        <c:axId val="16289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62898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2898304"/>
        <c:scaling>
          <c:orientation val="minMax"/>
        </c:scaling>
        <c:delete val="0"/>
        <c:axPos val="l"/>
        <c:numFmt formatCode="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628924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6666704342774213"/>
          <c:y val="0.8851883868214222"/>
          <c:w val="0.74074241523440942"/>
          <c:h val="8.8889210392109341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bg-BG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5058087737231"/>
          <c:y val="9.2251088725007077E-2"/>
          <c:w val="0.86332670056091232"/>
          <c:h val="0.65313770817305006"/>
        </c:manualLayout>
      </c:layout>
      <c:lineChart>
        <c:grouping val="standard"/>
        <c:varyColors val="0"/>
        <c:ser>
          <c:idx val="0"/>
          <c:order val="0"/>
          <c:tx>
            <c:strRef>
              <c:f>'Data (2)'!$A$7</c:f>
              <c:strCache>
                <c:ptCount val="1"/>
                <c:pt idx="0">
                  <c:v>Чехия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strRef>
              <c:f>'Data (2)'!$B$2:$K$2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'Data (2)'!$B$7:$K$7</c:f>
              <c:numCache>
                <c:formatCode>0.00000</c:formatCode>
                <c:ptCount val="10"/>
                <c:pt idx="0">
                  <c:v>0.56606999999999996</c:v>
                </c:pt>
                <c:pt idx="1">
                  <c:v>0.60433000000000003</c:v>
                </c:pt>
                <c:pt idx="2">
                  <c:v>0.67832999999999999</c:v>
                </c:pt>
                <c:pt idx="3">
                  <c:v>0.64866999999999997</c:v>
                </c:pt>
                <c:pt idx="4">
                  <c:v>0.66971999999999998</c:v>
                </c:pt>
                <c:pt idx="5">
                  <c:v>0.71228000000000002</c:v>
                </c:pt>
                <c:pt idx="6">
                  <c:v>0.73714000000000002</c:v>
                </c:pt>
                <c:pt idx="7">
                  <c:v>0.74661</c:v>
                </c:pt>
                <c:pt idx="8">
                  <c:v>0.71467999999999998</c:v>
                </c:pt>
                <c:pt idx="9">
                  <c:v>0.73190999999999995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'Data (2)'!$A$9</c:f>
              <c:strCache>
                <c:ptCount val="1"/>
                <c:pt idx="0">
                  <c:v>Полша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'Data (2)'!$B$2:$K$2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'Data (2)'!$B$9:$K$9</c:f>
              <c:numCache>
                <c:formatCode>0.00000</c:formatCode>
                <c:ptCount val="10"/>
                <c:pt idx="0">
                  <c:v>0.70435000000000003</c:v>
                </c:pt>
                <c:pt idx="1">
                  <c:v>0.77041000000000004</c:v>
                </c:pt>
                <c:pt idx="2">
                  <c:v>0.84175</c:v>
                </c:pt>
                <c:pt idx="3">
                  <c:v>0.87429000000000001</c:v>
                </c:pt>
                <c:pt idx="4">
                  <c:v>0.92564999999999997</c:v>
                </c:pt>
                <c:pt idx="5">
                  <c:v>1.0016400000000001</c:v>
                </c:pt>
                <c:pt idx="6">
                  <c:v>1.0726599999999999</c:v>
                </c:pt>
                <c:pt idx="7">
                  <c:v>1.0765899999999999</c:v>
                </c:pt>
                <c:pt idx="8">
                  <c:v>1.0501</c:v>
                </c:pt>
                <c:pt idx="9">
                  <c:v>1.0444199999999999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'Data (2)'!$A$10</c:f>
              <c:strCache>
                <c:ptCount val="1"/>
                <c:pt idx="0">
                  <c:v>Румъния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'Data (2)'!$B$2:$K$2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'Data (2)'!$B$10:$K$10</c:f>
              <c:numCache>
                <c:formatCode>0.00000</c:formatCode>
                <c:ptCount val="10"/>
                <c:pt idx="0">
                  <c:v>0.20129</c:v>
                </c:pt>
                <c:pt idx="1">
                  <c:v>0.22137000000000001</c:v>
                </c:pt>
                <c:pt idx="2">
                  <c:v>0.23963000000000001</c:v>
                </c:pt>
                <c:pt idx="3">
                  <c:v>0.25428000000000001</c:v>
                </c:pt>
                <c:pt idx="4">
                  <c:v>0.26605000000000001</c:v>
                </c:pt>
                <c:pt idx="5">
                  <c:v>0.28750999999999999</c:v>
                </c:pt>
                <c:pt idx="6">
                  <c:v>0.31336999999999998</c:v>
                </c:pt>
                <c:pt idx="7">
                  <c:v>0.31790000000000002</c:v>
                </c:pt>
                <c:pt idx="8">
                  <c:v>0.30834</c:v>
                </c:pt>
                <c:pt idx="9">
                  <c:v>0.33001999999999998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'Data (2)'!$A$8</c:f>
              <c:strCache>
                <c:ptCount val="1"/>
                <c:pt idx="0">
                  <c:v>Унгария</c:v>
                </c:pt>
              </c:strCache>
            </c:strRef>
          </c:tx>
          <c:spPr>
            <a:ln w="12700">
              <a:solidFill>
                <a:srgbClr val="00FF00"/>
              </a:solidFill>
              <a:prstDash val="solid"/>
            </a:ln>
          </c:spPr>
          <c:marker>
            <c:symbol val="none"/>
          </c:marker>
          <c:cat>
            <c:strRef>
              <c:f>'Data (2)'!$B$2:$K$2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'Data (2)'!$B$8:$K$8</c:f>
              <c:numCache>
                <c:formatCode>0.00000</c:formatCode>
                <c:ptCount val="10"/>
                <c:pt idx="0">
                  <c:v>0.52503</c:v>
                </c:pt>
                <c:pt idx="1">
                  <c:v>0.55698000000000003</c:v>
                </c:pt>
                <c:pt idx="2">
                  <c:v>0.58318000000000003</c:v>
                </c:pt>
                <c:pt idx="3">
                  <c:v>0.57835999999999999</c:v>
                </c:pt>
                <c:pt idx="4">
                  <c:v>0.58423000000000003</c:v>
                </c:pt>
                <c:pt idx="5">
                  <c:v>0.63449</c:v>
                </c:pt>
                <c:pt idx="6">
                  <c:v>0.63436999999999999</c:v>
                </c:pt>
                <c:pt idx="7">
                  <c:v>0.62170999999999998</c:v>
                </c:pt>
                <c:pt idx="8">
                  <c:v>0.58635999999999999</c:v>
                </c:pt>
                <c:pt idx="9">
                  <c:v>0.58309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144576"/>
        <c:axId val="73150464"/>
      </c:lineChart>
      <c:catAx>
        <c:axId val="7314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73150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3150464"/>
        <c:scaling>
          <c:orientation val="minMax"/>
        </c:scaling>
        <c:delete val="0"/>
        <c:axPos val="l"/>
        <c:numFmt formatCode="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731445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7539882834614842"/>
          <c:y val="0.88561045176006792"/>
          <c:w val="0.72209647513933828"/>
          <c:h val="8.856104517600678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bg-BG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33947351138041"/>
          <c:y val="8.8889210392109341E-2"/>
          <c:w val="0.85672759253812747"/>
          <c:h val="0.69259509763851868"/>
        </c:manualLayout>
      </c:layout>
      <c:barChart>
        <c:barDir val="col"/>
        <c:grouping val="clustered"/>
        <c:varyColors val="0"/>
        <c:ser>
          <c:idx val="0"/>
          <c:order val="0"/>
          <c:tx>
            <c:v>Дефицит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FDI_CEE!$B$1:$K$1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FDI_CEE!$B$2:$K$2</c:f>
              <c:numCache>
                <c:formatCode>0.0</c:formatCode>
                <c:ptCount val="10"/>
                <c:pt idx="0">
                  <c:v>2.4</c:v>
                </c:pt>
                <c:pt idx="1">
                  <c:v>5.3</c:v>
                </c:pt>
                <c:pt idx="2">
                  <c:v>6.4</c:v>
                </c:pt>
                <c:pt idx="3">
                  <c:v>11.6</c:v>
                </c:pt>
                <c:pt idx="4">
                  <c:v>17.600000000000001</c:v>
                </c:pt>
                <c:pt idx="5">
                  <c:v>25.2</c:v>
                </c:pt>
                <c:pt idx="6">
                  <c:v>23.1</c:v>
                </c:pt>
                <c:pt idx="7">
                  <c:v>8.9</c:v>
                </c:pt>
                <c:pt idx="8">
                  <c:v>1</c:v>
                </c:pt>
                <c:pt idx="9">
                  <c:v>-0.9</c:v>
                </c:pt>
              </c:numCache>
            </c:numRef>
          </c:val>
        </c:ser>
        <c:ser>
          <c:idx val="1"/>
          <c:order val="1"/>
          <c:tx>
            <c:v>ПЧИ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FDI_CEE!$B$1:$K$1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FDI_CEE!$B$10:$K$10</c:f>
              <c:numCache>
                <c:formatCode>0.0</c:formatCode>
                <c:ptCount val="10"/>
                <c:pt idx="0">
                  <c:v>5.8</c:v>
                </c:pt>
                <c:pt idx="1">
                  <c:v>6.8</c:v>
                </c:pt>
                <c:pt idx="2">
                  <c:v>10.199999999999999</c:v>
                </c:pt>
                <c:pt idx="3">
                  <c:v>14.9</c:v>
                </c:pt>
                <c:pt idx="4">
                  <c:v>23.5</c:v>
                </c:pt>
                <c:pt idx="5">
                  <c:v>29.4</c:v>
                </c:pt>
                <c:pt idx="6">
                  <c:v>19</c:v>
                </c:pt>
                <c:pt idx="7">
                  <c:v>7</c:v>
                </c:pt>
                <c:pt idx="8">
                  <c:v>3.4</c:v>
                </c:pt>
                <c:pt idx="9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180288"/>
        <c:axId val="73181824"/>
      </c:barChart>
      <c:catAx>
        <c:axId val="7318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73181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3181824"/>
        <c:scaling>
          <c:orientation val="minMax"/>
          <c:max val="3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7318028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2573135317112449"/>
          <c:y val="0.914818123618792"/>
          <c:w val="0.83041172792091533"/>
          <c:h val="5.925947359473956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bg-BG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04096158801247"/>
          <c:y val="8.8561045176006783E-2"/>
          <c:w val="0.85714407733930476"/>
          <c:h val="0.6937281872120532"/>
        </c:manualLayout>
      </c:layout>
      <c:barChart>
        <c:barDir val="col"/>
        <c:grouping val="clustered"/>
        <c:varyColors val="0"/>
        <c:ser>
          <c:idx val="0"/>
          <c:order val="0"/>
          <c:tx>
            <c:v>Дефицит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FDI_CEE!$B$1:$K$1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FDI_CEE!$B$5:$K$5</c:f>
              <c:numCache>
                <c:formatCode>0.0</c:formatCode>
                <c:ptCount val="10"/>
                <c:pt idx="0">
                  <c:v>10.6</c:v>
                </c:pt>
                <c:pt idx="1">
                  <c:v>11.3</c:v>
                </c:pt>
                <c:pt idx="2">
                  <c:v>11.3</c:v>
                </c:pt>
                <c:pt idx="3">
                  <c:v>10</c:v>
                </c:pt>
                <c:pt idx="4">
                  <c:v>15.3</c:v>
                </c:pt>
                <c:pt idx="5">
                  <c:v>15.9</c:v>
                </c:pt>
                <c:pt idx="6">
                  <c:v>9.6999999999999993</c:v>
                </c:pt>
                <c:pt idx="7">
                  <c:v>-3.7</c:v>
                </c:pt>
                <c:pt idx="8">
                  <c:v>-3.6</c:v>
                </c:pt>
                <c:pt idx="9">
                  <c:v>-2.9</c:v>
                </c:pt>
              </c:numCache>
            </c:numRef>
          </c:val>
        </c:ser>
        <c:ser>
          <c:idx val="1"/>
          <c:order val="1"/>
          <c:tx>
            <c:v>ПЧИ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FDI_CEE!$B$1:$K$1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FDI_CEE!$B$13:$K$13</c:f>
              <c:numCache>
                <c:formatCode>0.0</c:formatCode>
                <c:ptCount val="10"/>
                <c:pt idx="0">
                  <c:v>3.9</c:v>
                </c:pt>
                <c:pt idx="1">
                  <c:v>9.4</c:v>
                </c:pt>
                <c:pt idx="2">
                  <c:v>8</c:v>
                </c:pt>
                <c:pt idx="3">
                  <c:v>20.6</c:v>
                </c:pt>
                <c:pt idx="4">
                  <c:v>10.7</c:v>
                </c:pt>
                <c:pt idx="5">
                  <c:v>12.4</c:v>
                </c:pt>
                <c:pt idx="6">
                  <c:v>7.2</c:v>
                </c:pt>
                <c:pt idx="7">
                  <c:v>9.6</c:v>
                </c:pt>
                <c:pt idx="8">
                  <c:v>8.1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802688"/>
        <c:axId val="162808576"/>
      </c:barChart>
      <c:catAx>
        <c:axId val="16280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62808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2808576"/>
        <c:scaling>
          <c:orientation val="minMax"/>
          <c:max val="24"/>
          <c:min val="-4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62802688"/>
        <c:crosses val="autoZero"/>
        <c:crossBetween val="between"/>
        <c:majorUnit val="4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2536460995098675"/>
          <c:y val="0.91513080015207016"/>
          <c:w val="0.82798951688558686"/>
          <c:h val="5.904069678400452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bg-BG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11142838378445"/>
          <c:y val="8.8889210392109341E-2"/>
          <c:w val="0.84795563766572346"/>
          <c:h val="0.69259509763851868"/>
        </c:manualLayout>
      </c:layout>
      <c:barChart>
        <c:barDir val="col"/>
        <c:grouping val="clustered"/>
        <c:varyColors val="0"/>
        <c:ser>
          <c:idx val="0"/>
          <c:order val="0"/>
          <c:tx>
            <c:v>Дефицит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FDI_CEE!$B$1:$K$1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FDI_CEE!$B$3:$K$3</c:f>
              <c:numCache>
                <c:formatCode>0.0</c:formatCode>
                <c:ptCount val="10"/>
                <c:pt idx="0">
                  <c:v>6.7</c:v>
                </c:pt>
                <c:pt idx="1">
                  <c:v>8.1999999999999993</c:v>
                </c:pt>
                <c:pt idx="2">
                  <c:v>12.9</c:v>
                </c:pt>
                <c:pt idx="3">
                  <c:v>12.6</c:v>
                </c:pt>
                <c:pt idx="4">
                  <c:v>22.5</c:v>
                </c:pt>
                <c:pt idx="5">
                  <c:v>22.4</c:v>
                </c:pt>
                <c:pt idx="6">
                  <c:v>13.1</c:v>
                </c:pt>
                <c:pt idx="7">
                  <c:v>-8.6</c:v>
                </c:pt>
                <c:pt idx="8">
                  <c:v>-3</c:v>
                </c:pt>
                <c:pt idx="9">
                  <c:v>1.2</c:v>
                </c:pt>
              </c:numCache>
            </c:numRef>
          </c:val>
        </c:ser>
        <c:ser>
          <c:idx val="1"/>
          <c:order val="1"/>
          <c:tx>
            <c:v>ПЧИ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FDI_CEE!$B$1:$K$1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FDI_CEE!$B$11:$K$11</c:f>
              <c:numCache>
                <c:formatCode>0.0</c:formatCode>
                <c:ptCount val="10"/>
                <c:pt idx="0">
                  <c:v>2.8</c:v>
                </c:pt>
                <c:pt idx="1">
                  <c:v>2.7</c:v>
                </c:pt>
                <c:pt idx="2">
                  <c:v>4.5999999999999996</c:v>
                </c:pt>
                <c:pt idx="3">
                  <c:v>4.4000000000000004</c:v>
                </c:pt>
                <c:pt idx="4">
                  <c:v>8.4</c:v>
                </c:pt>
                <c:pt idx="5">
                  <c:v>8.1</c:v>
                </c:pt>
                <c:pt idx="6">
                  <c:v>3.8</c:v>
                </c:pt>
                <c:pt idx="7">
                  <c:v>0.4</c:v>
                </c:pt>
                <c:pt idx="8">
                  <c:v>1.6</c:v>
                </c:pt>
                <c:pt idx="9">
                  <c:v>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838400"/>
        <c:axId val="162839936"/>
      </c:barChart>
      <c:catAx>
        <c:axId val="16283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62839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2839936"/>
        <c:scaling>
          <c:orientation val="minMax"/>
          <c:max val="25"/>
          <c:min val="-1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6283840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2865533812859251"/>
          <c:y val="0.914818123618792"/>
          <c:w val="0.83041172792091533"/>
          <c:h val="5.925947359473956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bg-BG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04096158801247"/>
          <c:y val="8.8561045176006783E-2"/>
          <c:w val="0.85714407733930476"/>
          <c:h val="0.6937281872120532"/>
        </c:manualLayout>
      </c:layout>
      <c:barChart>
        <c:barDir val="col"/>
        <c:grouping val="clustered"/>
        <c:varyColors val="0"/>
        <c:ser>
          <c:idx val="0"/>
          <c:order val="0"/>
          <c:tx>
            <c:v>Дефицит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FDI_CEE!$B$1:$K$1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FDI_CEE!$B$4:$K$4</c:f>
              <c:numCache>
                <c:formatCode>0.0</c:formatCode>
                <c:ptCount val="10"/>
                <c:pt idx="0">
                  <c:v>5.0999999999999996</c:v>
                </c:pt>
                <c:pt idx="1">
                  <c:v>6.7</c:v>
                </c:pt>
                <c:pt idx="2">
                  <c:v>7.6</c:v>
                </c:pt>
                <c:pt idx="3">
                  <c:v>7.1</c:v>
                </c:pt>
                <c:pt idx="4">
                  <c:v>10.6</c:v>
                </c:pt>
                <c:pt idx="5">
                  <c:v>14.4</c:v>
                </c:pt>
                <c:pt idx="6">
                  <c:v>12.9</c:v>
                </c:pt>
                <c:pt idx="7">
                  <c:v>-4.4000000000000004</c:v>
                </c:pt>
                <c:pt idx="8">
                  <c:v>-1.5</c:v>
                </c:pt>
                <c:pt idx="9">
                  <c:v>1.6</c:v>
                </c:pt>
              </c:numCache>
            </c:numRef>
          </c:val>
        </c:ser>
        <c:ser>
          <c:idx val="1"/>
          <c:order val="1"/>
          <c:tx>
            <c:v>ПЧИ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FDI_CEE!$B$1:$K$1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FDI_CEE!$B$12:$K$12</c:f>
              <c:numCache>
                <c:formatCode>0.0</c:formatCode>
                <c:ptCount val="10"/>
                <c:pt idx="0">
                  <c:v>5.0999999999999996</c:v>
                </c:pt>
                <c:pt idx="1">
                  <c:v>1</c:v>
                </c:pt>
                <c:pt idx="2">
                  <c:v>3.4</c:v>
                </c:pt>
                <c:pt idx="3">
                  <c:v>3.9</c:v>
                </c:pt>
                <c:pt idx="4">
                  <c:v>6</c:v>
                </c:pt>
                <c:pt idx="5">
                  <c:v>5.0999999999999996</c:v>
                </c:pt>
                <c:pt idx="6">
                  <c:v>4.0999999999999996</c:v>
                </c:pt>
                <c:pt idx="7">
                  <c:v>0.2</c:v>
                </c:pt>
                <c:pt idx="8">
                  <c:v>2.1</c:v>
                </c:pt>
                <c:pt idx="9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381184"/>
        <c:axId val="156382720"/>
      </c:barChart>
      <c:catAx>
        <c:axId val="15638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56382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6382720"/>
        <c:scaling>
          <c:orientation val="minMax"/>
          <c:max val="15"/>
          <c:min val="-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56381184"/>
        <c:crosses val="autoZero"/>
        <c:crossBetween val="between"/>
        <c:majorUnit val="5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2536460995098675"/>
          <c:y val="0.91513080015207016"/>
          <c:w val="0.82798951688558686"/>
          <c:h val="5.904069678400452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bg-BG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BCA577-A4DD-4880-ACB0-0FD0029E2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73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A771B92-F26C-4E8D-98FE-D792856D5F9A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63FBD-D344-41EB-B824-EF169EB298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10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2E600-955B-4483-B41F-0F8CBF0A45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1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437FE-836E-432E-84AA-BCBC863993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60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CC312-69AF-4796-A61F-07602BAC1D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73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12F3B-3A65-4EE6-8838-A4D3194963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08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7E706-4093-46EE-9882-7E67FC704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91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9AB5D-5BF0-4D4D-A883-4723B60C34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73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FAA77-CB20-4DB7-BBE8-4DA1BECB8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39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6F2B0-B47D-4118-8D21-CC496AF4E4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36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31472-AD9E-44FC-B8EA-CD8FB0399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66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35169-02B2-4861-AC1C-7BA5DBE3D8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43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C0A19-88E5-4061-8D33-B436D3874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35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7851D-7793-4BFA-A95A-ACB2169BBE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07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744BC9E0-735C-4EBB-AEF7-97693DD9D6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Excel_97-2003_Worksheet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Excel_97-2003_Worksheet2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Excel_97-2003_Worksheet3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3"/>
          <p:cNvSpPr txBox="1">
            <a:spLocks noChangeArrowheads="1"/>
          </p:cNvSpPr>
          <p:nvPr/>
        </p:nvSpPr>
        <p:spPr bwMode="auto">
          <a:xfrm>
            <a:off x="971550" y="2565400"/>
            <a:ext cx="70564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B10035"/>
                </a:solidFill>
                <a:latin typeface="Myriad"/>
              </a:rPr>
              <a:t>Финансовата криза и икономическите неравновесия в Централна и Източна Европа</a:t>
            </a:r>
            <a:endParaRPr lang="fr-FR" b="1" dirty="0">
              <a:solidFill>
                <a:srgbClr val="6E90A6"/>
              </a:solidFill>
              <a:latin typeface="Myriad"/>
            </a:endParaRPr>
          </a:p>
        </p:txBody>
      </p:sp>
      <p:sp>
        <p:nvSpPr>
          <p:cNvPr id="3075" name="ZoneTexte 4"/>
          <p:cNvSpPr txBox="1">
            <a:spLocks noChangeArrowheads="1"/>
          </p:cNvSpPr>
          <p:nvPr/>
        </p:nvSpPr>
        <p:spPr bwMode="auto">
          <a:xfrm>
            <a:off x="990600" y="4724400"/>
            <a:ext cx="7685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g-BG" b="1" dirty="0">
                <a:solidFill>
                  <a:srgbClr val="7F7F7F"/>
                </a:solidFill>
                <a:latin typeface="Myriad"/>
              </a:rPr>
              <a:t>Петър </a:t>
            </a:r>
            <a:r>
              <a:rPr lang="bg-BG" b="1" dirty="0" smtClean="0">
                <a:solidFill>
                  <a:srgbClr val="7F7F7F"/>
                </a:solidFill>
                <a:latin typeface="Myriad"/>
              </a:rPr>
              <a:t>Чобанов</a:t>
            </a:r>
            <a:endParaRPr lang="bg-BG" b="1" dirty="0">
              <a:solidFill>
                <a:srgbClr val="7F7F7F"/>
              </a:solidFill>
              <a:latin typeface="Myria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dirty="0" smtClean="0"/>
              <a:t>Дефицит по текущата сметка и вътрешно търсене</a:t>
            </a:r>
            <a:endParaRPr lang="en-US" sz="2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31546588"/>
              </p:ext>
            </p:extLst>
          </p:nvPr>
        </p:nvGraphicFramePr>
        <p:xfrm>
          <a:off x="457200" y="1600200"/>
          <a:ext cx="8002588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8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dirty="0" smtClean="0"/>
              <a:t>Дефицит по текущата сметка и разходи за труд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21778946"/>
              </p:ext>
            </p:extLst>
          </p:nvPr>
        </p:nvGraphicFramePr>
        <p:xfrm>
          <a:off x="467544" y="1628800"/>
          <a:ext cx="8002588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90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dirty="0" smtClean="0"/>
              <a:t>Младежка безработица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307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921685"/>
              </p:ext>
            </p:extLst>
          </p:nvPr>
        </p:nvGraphicFramePr>
        <p:xfrm>
          <a:off x="539552" y="2132856"/>
          <a:ext cx="7985352" cy="3142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0" name="Worksheet" r:id="rId4" imgW="4162437" imgH="1638210" progId="Excel.Sheet.8">
                  <p:embed/>
                </p:oleObj>
              </mc:Choice>
              <mc:Fallback>
                <p:oleObj name="Worksheet" r:id="rId4" imgW="4162437" imgH="1638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2132856"/>
                        <a:ext cx="7985352" cy="3142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38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dirty="0" smtClean="0"/>
              <a:t>Заетост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307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603916"/>
              </p:ext>
            </p:extLst>
          </p:nvPr>
        </p:nvGraphicFramePr>
        <p:xfrm>
          <a:off x="683568" y="1844824"/>
          <a:ext cx="7704856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2" name="Worksheet" r:id="rId4" imgW="5915113" imgH="1828800" progId="Excel.Sheet.8">
                  <p:embed/>
                </p:oleObj>
              </mc:Choice>
              <mc:Fallback>
                <p:oleObj name="Worksheet" r:id="rId4" imgW="5915113" imgH="18288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1844824"/>
                        <a:ext cx="7704856" cy="3528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5725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Бюджетен баланс (% от БВП)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699123"/>
              </p:ext>
            </p:extLst>
          </p:nvPr>
        </p:nvGraphicFramePr>
        <p:xfrm>
          <a:off x="820886" y="1968068"/>
          <a:ext cx="7423522" cy="3621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6" name="Worksheet" r:id="rId4" imgW="5333949" imgH="1638210" progId="Excel.Sheet.8">
                  <p:embed/>
                </p:oleObj>
              </mc:Choice>
              <mc:Fallback>
                <p:oleObj name="Worksheet" r:id="rId4" imgW="5333949" imgH="1638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0886" y="1968068"/>
                        <a:ext cx="7423522" cy="3621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522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dirty="0" smtClean="0"/>
              <a:t>Бюджет и БВП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55705737"/>
              </p:ext>
            </p:extLst>
          </p:nvPr>
        </p:nvGraphicFramePr>
        <p:xfrm>
          <a:off x="457200" y="1600200"/>
          <a:ext cx="8002588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7559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460375" y="55563"/>
            <a:ext cx="8218488" cy="1152525"/>
          </a:xfrm>
        </p:spPr>
        <p:txBody>
          <a:bodyPr anchor="ctr"/>
          <a:lstStyle/>
          <a:p>
            <a:r>
              <a:rPr lang="bg-BG" sz="2400" b="1" dirty="0" smtClean="0"/>
              <a:t>Изводи</a:t>
            </a:r>
            <a:endParaRPr lang="en-US" sz="2400" b="1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468313" y="1196975"/>
            <a:ext cx="8218487" cy="4392613"/>
          </a:xfrm>
        </p:spPr>
        <p:txBody>
          <a:bodyPr/>
          <a:lstStyle/>
          <a:p>
            <a:endParaRPr lang="en-GB" sz="2100" dirty="0" smtClean="0">
              <a:latin typeface="Helvetica"/>
            </a:endParaRPr>
          </a:p>
          <a:p>
            <a:pPr lvl="0"/>
            <a:r>
              <a:rPr lang="bg-BG" sz="1600" dirty="0"/>
              <a:t>Преди кризата се натрупват значителни дисбаланси, които увеличават уязвимостта на страните към шокове;</a:t>
            </a:r>
            <a:endParaRPr lang="en-US" sz="1600" dirty="0"/>
          </a:p>
          <a:p>
            <a:pPr lvl="0"/>
            <a:r>
              <a:rPr lang="bg-BG" sz="1600" dirty="0"/>
              <a:t>Страните от ЦИЕ не са подготвени за кризата и икономиките им са силно податливи на негативното влияние на шоковете. Поради това финансовата и икономическата криза им се отразява в голяма степен и води до рязко влошаване на разглежданите показатели</a:t>
            </a:r>
            <a:endParaRPr lang="en-US" sz="1600" dirty="0"/>
          </a:p>
          <a:p>
            <a:pPr lvl="0"/>
            <a:r>
              <a:rPr lang="bg-BG" sz="1600" dirty="0"/>
              <a:t>Дефицитът по текущата сметка е по-голям проблем пред икономическото развитие на страните с фиксиран валутен курс, спрямо тези с инфлационно таргетиране. Румъния и Унгария също реализират относително високи нива на показателя преди кризата, които е трудно да бъдат устойчиво финансирани в дългосрочен период</a:t>
            </a:r>
            <a:r>
              <a:rPr lang="bg-BG" sz="1600" dirty="0" smtClean="0"/>
              <a:t>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460375" y="55563"/>
            <a:ext cx="8218488" cy="1152525"/>
          </a:xfrm>
        </p:spPr>
        <p:txBody>
          <a:bodyPr anchor="ctr"/>
          <a:lstStyle/>
          <a:p>
            <a:r>
              <a:rPr lang="bg-BG" sz="2400" b="1" dirty="0" smtClean="0"/>
              <a:t>Изводи</a:t>
            </a:r>
            <a:endParaRPr lang="en-US" sz="2400" b="1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468313" y="1196975"/>
            <a:ext cx="8218487" cy="4392613"/>
          </a:xfrm>
        </p:spPr>
        <p:txBody>
          <a:bodyPr/>
          <a:lstStyle/>
          <a:p>
            <a:endParaRPr lang="en-GB" sz="2100" dirty="0" smtClean="0">
              <a:latin typeface="Helvetica"/>
            </a:endParaRPr>
          </a:p>
          <a:p>
            <a:pPr lvl="0"/>
            <a:r>
              <a:rPr lang="bg-BG" sz="1600" dirty="0" smtClean="0"/>
              <a:t>Пазарните </a:t>
            </a:r>
            <a:r>
              <a:rPr lang="bg-BG" sz="1600" dirty="0"/>
              <a:t>дялове на износа на страните с фиксиран валутен курс през 2011 г. са по-високи от предкризисните им нива, с което опровергават опасенията за влошаване на конкурентоспособността им. Този факт, съчетан с бързото приспособяване от много високи нива на дефицитите по текущата сметка, спомага за намаление на оценката за степента на риск в тези страни.</a:t>
            </a:r>
            <a:endParaRPr lang="en-US" sz="1600" dirty="0"/>
          </a:p>
          <a:p>
            <a:pPr lvl="0"/>
            <a:r>
              <a:rPr lang="bg-BG" sz="1600" dirty="0"/>
              <a:t>Пазарните дялове на износа на страните с инфлационно таргетиране са на по-ниски нива през 2011 г. от тези преди кризата, което се тълкува като загуба на конкурентоспособност и изисква повишено внимание. </a:t>
            </a:r>
            <a:endParaRPr lang="en-US" sz="1600" dirty="0"/>
          </a:p>
          <a:p>
            <a:pPr lvl="0"/>
            <a:r>
              <a:rPr lang="bg-BG" sz="1600" dirty="0"/>
              <a:t>Дефицитът по текущата сметка е покрит с ПЧИ в годините преди кризата само в България и Естония. При Литва, Латвия и Румъния динамиката на показателя се оценява като неустойчива от гледна точка на финансирането на дефицита.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566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460375" y="55563"/>
            <a:ext cx="8218488" cy="1152525"/>
          </a:xfrm>
        </p:spPr>
        <p:txBody>
          <a:bodyPr anchor="ctr"/>
          <a:lstStyle/>
          <a:p>
            <a:r>
              <a:rPr lang="bg-BG" sz="2400" b="1" dirty="0" smtClean="0"/>
              <a:t>Изводи</a:t>
            </a:r>
            <a:endParaRPr lang="en-US" sz="2400" b="1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468313" y="1196975"/>
            <a:ext cx="8218487" cy="4392613"/>
          </a:xfrm>
        </p:spPr>
        <p:txBody>
          <a:bodyPr/>
          <a:lstStyle/>
          <a:p>
            <a:endParaRPr lang="en-GB" sz="2100" dirty="0" smtClean="0">
              <a:latin typeface="Helvetica"/>
            </a:endParaRPr>
          </a:p>
          <a:p>
            <a:pPr lvl="0"/>
            <a:r>
              <a:rPr lang="en-US" sz="1600" dirty="0"/>
              <a:t> </a:t>
            </a:r>
            <a:r>
              <a:rPr lang="bg-BG" sz="1600" dirty="0"/>
              <a:t>Анализът на вътрешното търсене показва прегряване на икономиките на почти всички разглеждани страни в годините преди кризата, като изключение правят само Чехия и Унгария. Водещ фактор за търсенето в повечето страни са инвестициите, като в балтийските и  Румъния потреблението на домакинства също отбелязва високи темпове на растеж. След кризата не успяват да отбележат значими темпове на растеж Унгария, България и Чехия, като в първите две страни се наблюдава постоянен спад на инвестициите, което влошава перспективите пред дългосрочния потенциал на икономиката</a:t>
            </a:r>
            <a:r>
              <a:rPr lang="bg-BG" sz="1600" dirty="0" smtClean="0"/>
              <a:t>;</a:t>
            </a:r>
          </a:p>
          <a:p>
            <a:pPr lvl="0"/>
            <a:r>
              <a:rPr lang="bg-BG" sz="1600" dirty="0"/>
              <a:t>Структурата на инвестициите преди кризата в разгледаните страни не е особено благоприятна, тъй като преобладават тези в недвижими имоти, като най-висок е относителният им дял в страните с фиксиран курс;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69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460375" y="55563"/>
            <a:ext cx="8218488" cy="1152525"/>
          </a:xfrm>
        </p:spPr>
        <p:txBody>
          <a:bodyPr anchor="ctr"/>
          <a:lstStyle/>
          <a:p>
            <a:r>
              <a:rPr lang="bg-BG" sz="2400" b="1" dirty="0" smtClean="0"/>
              <a:t>Изводи</a:t>
            </a:r>
            <a:endParaRPr lang="en-US" sz="2400" b="1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468313" y="1196975"/>
            <a:ext cx="8218487" cy="4392613"/>
          </a:xfrm>
        </p:spPr>
        <p:txBody>
          <a:bodyPr/>
          <a:lstStyle/>
          <a:p>
            <a:endParaRPr lang="en-GB" sz="2100" dirty="0" smtClean="0">
              <a:latin typeface="Helvetica"/>
            </a:endParaRPr>
          </a:p>
          <a:p>
            <a:pPr lvl="0"/>
            <a:r>
              <a:rPr lang="bg-BG" sz="1600" dirty="0"/>
              <a:t>Безработицата, особено младежката е по-висока в страните с фиксиран валутен курс, докато заетостта е по-ниска в страните с инфлационно таргетиране, като и двете групи трябва да адресират структурните проблеми на пазара на труда.</a:t>
            </a:r>
            <a:endParaRPr lang="en-US" sz="1600" dirty="0"/>
          </a:p>
          <a:p>
            <a:pPr lvl="0"/>
            <a:r>
              <a:rPr lang="bg-BG" sz="1600" dirty="0"/>
              <a:t>Добрите времена на икономически растеж преди кризата не са използвани за натрупването на фискални буфери, а водената политика в голяма част от страните не отговаря на правилата на Пакта за стабилност и растеж, като изключение правят България и Естония;</a:t>
            </a:r>
            <a:endParaRPr lang="en-US" sz="1600" dirty="0"/>
          </a:p>
          <a:p>
            <a:r>
              <a:rPr lang="bg-BG" sz="1600" dirty="0"/>
              <a:t>Страните с фиксирани валутни курсове са по-дисциплинирани фискално, като се стремят относително бързо да постигнат фискална консолидация;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518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/>
            <a:r>
              <a:rPr lang="bg-BG" sz="3200" dirty="0" smtClean="0">
                <a:latin typeface="Times New Roman" pitchFamily="18" charset="0"/>
              </a:rPr>
              <a:t>Обхват на изследването</a:t>
            </a:r>
            <a:r>
              <a:rPr lang="en-US" sz="3200" dirty="0" smtClean="0">
                <a:latin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</a:rPr>
            </a:br>
            <a:endParaRPr lang="en-US" sz="3200" dirty="0" smtClean="0"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052513"/>
            <a:ext cx="6858000" cy="4718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" dirty="0" smtClean="0"/>
          </a:p>
          <a:p>
            <a:pPr eaLnBrk="1" hangingPunct="1">
              <a:lnSpc>
                <a:spcPct val="90000"/>
              </a:lnSpc>
            </a:pPr>
            <a:endParaRPr lang="en-US" sz="16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bg-BG" sz="2400" dirty="0" smtClean="0">
                <a:latin typeface="Times New Roman" pitchFamily="18" charset="0"/>
              </a:rPr>
              <a:t>Разглеждаме 8 страни от ЦИЕ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dirty="0" smtClean="0">
                <a:latin typeface="Times New Roman" pitchFamily="18" charset="0"/>
              </a:rPr>
              <a:t>Инфлационно таргетиране – Чехия, Полша, Унгария и Румъния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dirty="0" smtClean="0">
                <a:latin typeface="Times New Roman" pitchFamily="18" charset="0"/>
              </a:rPr>
              <a:t>Фиксиран валутен курс (Латвия), паричен съвет (България, Литва и Естония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dirty="0" smtClean="0">
                <a:latin typeface="Times New Roman" pitchFamily="18" charset="0"/>
              </a:rPr>
              <a:t>Фалитът на Леман Брадърс променя рязко ситуацията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dirty="0" smtClean="0">
                <a:latin typeface="Times New Roman" pitchFamily="18" charset="0"/>
              </a:rPr>
              <a:t>Акумулираните дисбаланси, международната търговия и финансовата обвързаност допринасят за пренасяне на кризата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268413"/>
            <a:ext cx="7772400" cy="1470025"/>
          </a:xfrm>
        </p:spPr>
        <p:txBody>
          <a:bodyPr/>
          <a:lstStyle/>
          <a:p>
            <a:r>
              <a:rPr lang="bg-BG" b="1" smtClean="0"/>
              <a:t>Благодаря за вниманието!</a:t>
            </a:r>
            <a:r>
              <a:rPr lang="bg-BG" smtClean="0"/>
              <a:t> 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0438"/>
            <a:ext cx="6400800" cy="2449512"/>
          </a:xfrm>
        </p:spPr>
        <p:txBody>
          <a:bodyPr/>
          <a:lstStyle/>
          <a:p>
            <a:r>
              <a:rPr lang="bg-BG" i="1" smtClean="0"/>
              <a:t>Допълнителни въпроси и препоръки: </a:t>
            </a:r>
            <a:r>
              <a:rPr lang="en-US" i="1" smtClean="0"/>
              <a:t>pchoby@gmail.com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/>
            <a:r>
              <a:rPr lang="ru-RU" sz="2400" dirty="0"/>
              <a:t>Дефицит по текущата сметка в страните от ЦИЕ (% от БВП, средно за периода 2002 – 2008 г.)</a:t>
            </a:r>
            <a:endParaRPr lang="en-US" sz="2400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4973"/>
              </p:ext>
            </p:extLst>
          </p:nvPr>
        </p:nvGraphicFramePr>
        <p:xfrm>
          <a:off x="1043608" y="1484784"/>
          <a:ext cx="6984776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6931"/>
          </a:xfrm>
        </p:spPr>
        <p:txBody>
          <a:bodyPr/>
          <a:lstStyle/>
          <a:p>
            <a:r>
              <a:rPr lang="bg-BG" sz="3200" dirty="0" smtClean="0"/>
              <a:t>Дефицит по текущата сметка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2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dirty="0" smtClean="0"/>
              <a:t>Пазарен дял на износа (%)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35861860"/>
              </p:ext>
            </p:extLst>
          </p:nvPr>
        </p:nvGraphicFramePr>
        <p:xfrm>
          <a:off x="457200" y="1600200"/>
          <a:ext cx="4038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87573982"/>
              </p:ext>
            </p:extLst>
          </p:nvPr>
        </p:nvGraphicFramePr>
        <p:xfrm>
          <a:off x="4648200" y="1600200"/>
          <a:ext cx="4038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28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dirty="0" smtClean="0"/>
              <a:t>Дефицит по текущата сметка и ПЧИ (% от БВП) в България и Естония</a:t>
            </a:r>
            <a:endParaRPr lang="en-US" sz="28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26407960"/>
              </p:ext>
            </p:extLst>
          </p:nvPr>
        </p:nvGraphicFramePr>
        <p:xfrm>
          <a:off x="457200" y="1600200"/>
          <a:ext cx="4038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16844803"/>
              </p:ext>
            </p:extLst>
          </p:nvPr>
        </p:nvGraphicFramePr>
        <p:xfrm>
          <a:off x="4648200" y="1600200"/>
          <a:ext cx="4038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889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dirty="0" smtClean="0"/>
              <a:t>Дефицит по текущата сметка и ПЧИ (% от БВП) в Латвия и Литва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61299705"/>
              </p:ext>
            </p:extLst>
          </p:nvPr>
        </p:nvGraphicFramePr>
        <p:xfrm>
          <a:off x="457200" y="1600200"/>
          <a:ext cx="4038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02277435"/>
              </p:ext>
            </p:extLst>
          </p:nvPr>
        </p:nvGraphicFramePr>
        <p:xfrm>
          <a:off x="4648200" y="1600200"/>
          <a:ext cx="4038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17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dirty="0" smtClean="0"/>
              <a:t>Дефицит по текущата сметка и ПЧИ (% от БВП) в Румъния и Унгария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16510344"/>
              </p:ext>
            </p:extLst>
          </p:nvPr>
        </p:nvGraphicFramePr>
        <p:xfrm>
          <a:off x="457200" y="1600200"/>
          <a:ext cx="4038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48096647"/>
              </p:ext>
            </p:extLst>
          </p:nvPr>
        </p:nvGraphicFramePr>
        <p:xfrm>
          <a:off x="4648200" y="1600200"/>
          <a:ext cx="4038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93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dirty="0" smtClean="0"/>
              <a:t>Дефицит по текущата сметка и ПЧИ (% от БВП) в Чехия и Полша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462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3761</TotalTime>
  <Words>688</Words>
  <Application>Microsoft Office PowerPoint</Application>
  <PresentationFormat>On-screen Show (4:3)</PresentationFormat>
  <Paragraphs>55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Edge</vt:lpstr>
      <vt:lpstr>Worksheet</vt:lpstr>
      <vt:lpstr>PowerPoint Presentation</vt:lpstr>
      <vt:lpstr>Обхват на изследването </vt:lpstr>
      <vt:lpstr>Дефицит по текущата сметка в страните от ЦИЕ (% от БВП, средно за периода 2002 – 2008 г.)</vt:lpstr>
      <vt:lpstr>Дефицит по текущата сметка</vt:lpstr>
      <vt:lpstr>Пазарен дял на износа (%)</vt:lpstr>
      <vt:lpstr>Дефицит по текущата сметка и ПЧИ (% от БВП) в България и Естония</vt:lpstr>
      <vt:lpstr>Дефицит по текущата сметка и ПЧИ (% от БВП) в Латвия и Литва</vt:lpstr>
      <vt:lpstr>Дефицит по текущата сметка и ПЧИ (% от БВП) в Румъния и Унгария</vt:lpstr>
      <vt:lpstr>Дефицит по текущата сметка и ПЧИ (% от БВП) в Чехия и Полша</vt:lpstr>
      <vt:lpstr>Дефицит по текущата сметка и вътрешно търсене</vt:lpstr>
      <vt:lpstr>Дефицит по текущата сметка и разходи за труд</vt:lpstr>
      <vt:lpstr>Младежка безработица</vt:lpstr>
      <vt:lpstr>Заетост</vt:lpstr>
      <vt:lpstr>Бюджетен баланс (% от БВП)</vt:lpstr>
      <vt:lpstr>Бюджет и БВП</vt:lpstr>
      <vt:lpstr>Изводи</vt:lpstr>
      <vt:lpstr>Изводи</vt:lpstr>
      <vt:lpstr>Изводи</vt:lpstr>
      <vt:lpstr>Изводи</vt:lpstr>
      <vt:lpstr>Благодаря за вниманието!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Petar Chobanov</dc:creator>
  <cp:lastModifiedBy>Chef</cp:lastModifiedBy>
  <cp:revision>482</cp:revision>
  <dcterms:created xsi:type="dcterms:W3CDTF">2011-04-24T14:59:06Z</dcterms:created>
  <dcterms:modified xsi:type="dcterms:W3CDTF">2012-10-18T09:18:51Z</dcterms:modified>
</cp:coreProperties>
</file>